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3.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47" r:id="rId4"/>
    <p:sldMasterId id="2147484301" r:id="rId5"/>
    <p:sldMasterId id="2147484311" r:id="rId6"/>
    <p:sldMasterId id="2147484272" r:id="rId7"/>
    <p:sldMasterId id="2147484318" r:id="rId8"/>
  </p:sldMasterIdLst>
  <p:notesMasterIdLst>
    <p:notesMasterId r:id="rId26"/>
  </p:notesMasterIdLst>
  <p:handoutMasterIdLst>
    <p:handoutMasterId r:id="rId27"/>
  </p:handoutMasterIdLst>
  <p:sldIdLst>
    <p:sldId id="286" r:id="rId9"/>
    <p:sldId id="290" r:id="rId10"/>
    <p:sldId id="305" r:id="rId11"/>
    <p:sldId id="291" r:id="rId12"/>
    <p:sldId id="292" r:id="rId13"/>
    <p:sldId id="293" r:id="rId14"/>
    <p:sldId id="294" r:id="rId15"/>
    <p:sldId id="295" r:id="rId16"/>
    <p:sldId id="296" r:id="rId17"/>
    <p:sldId id="297" r:id="rId18"/>
    <p:sldId id="302" r:id="rId19"/>
    <p:sldId id="299" r:id="rId20"/>
    <p:sldId id="303" r:id="rId21"/>
    <p:sldId id="304" r:id="rId22"/>
    <p:sldId id="298" r:id="rId23"/>
    <p:sldId id="300" r:id="rId24"/>
    <p:sldId id="301" r:id="rId25"/>
  </p:sldIdLst>
  <p:sldSz cx="12192000" cy="6858000"/>
  <p:notesSz cx="7010400" cy="12039600"/>
  <p:defaultTextStyle>
    <a:defPPr>
      <a:defRPr lang="en-US"/>
    </a:defPPr>
    <a:lvl1pPr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464" userDrawn="1">
          <p15:clr>
            <a:srgbClr val="A4A3A4"/>
          </p15:clr>
        </p15:guide>
        <p15:guide id="4" pos="6408" userDrawn="1">
          <p15:clr>
            <a:srgbClr val="A4A3A4"/>
          </p15:clr>
        </p15:guide>
        <p15:guide id="5" orient="horz" pos="288" userDrawn="1">
          <p15:clr>
            <a:srgbClr val="A4A3A4"/>
          </p15:clr>
        </p15:guide>
        <p15:guide id="7" orient="horz" pos="34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7EEE"/>
    <a:srgbClr val="9F9C95"/>
    <a:srgbClr val="A4A5A3"/>
    <a:srgbClr val="CBCBCB"/>
    <a:srgbClr val="FFFF66"/>
    <a:srgbClr val="FFFFFF"/>
    <a:srgbClr val="FCAE3B"/>
    <a:srgbClr val="50771B"/>
    <a:srgbClr val="C19859"/>
    <a:srgbClr val="ECEC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78F3DA-CE62-408C-8297-C3486CD7C5E0}" v="2" dt="2022-08-06T17:43:29.8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25" autoAdjust="0"/>
    <p:restoredTop sz="94660"/>
  </p:normalViewPr>
  <p:slideViewPr>
    <p:cSldViewPr snapToGrid="0">
      <p:cViewPr varScale="1">
        <p:scale>
          <a:sx n="110" d="100"/>
          <a:sy n="110" d="100"/>
        </p:scale>
        <p:origin x="942" y="78"/>
      </p:cViewPr>
      <p:guideLst>
        <p:guide orient="horz" pos="2160"/>
        <p:guide pos="3840"/>
        <p:guide pos="4464"/>
        <p:guide pos="6408"/>
        <p:guide orient="horz" pos="288"/>
        <p:guide orient="horz" pos="3456"/>
      </p:guideLst>
    </p:cSldViewPr>
  </p:slideViewPr>
  <p:notesTextViewPr>
    <p:cViewPr>
      <p:scale>
        <a:sx n="100" d="100"/>
        <a:sy n="100" d="100"/>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presProps" Target="pres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handoutMaster" Target="handoutMasters/handout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embeddings/oleObject1.bin"/></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r>
              <a:rPr lang="en-US">
                <a:solidFill>
                  <a:schemeClr val="tx1"/>
                </a:solidFill>
              </a:rPr>
              <a:t>Volume-Area-Elevation</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title>
    <c:autoTitleDeleted val="0"/>
    <c:plotArea>
      <c:layout/>
      <c:scatterChart>
        <c:scatterStyle val="smoothMarker"/>
        <c:varyColors val="0"/>
        <c:ser>
          <c:idx val="0"/>
          <c:order val="0"/>
          <c:tx>
            <c:strRef>
              <c:f>Sheet1!$B$1</c:f>
              <c:strCache>
                <c:ptCount val="1"/>
                <c:pt idx="0">
                  <c:v>Volume (MCM)</c:v>
                </c:pt>
              </c:strCache>
            </c:strRef>
          </c:tx>
          <c:spPr>
            <a:ln w="31750" cap="rnd">
              <a:solidFill>
                <a:schemeClr val="accent1"/>
              </a:solidFill>
              <a:round/>
            </a:ln>
            <a:effectLst/>
          </c:spPr>
          <c:marker>
            <c:symbol val="none"/>
          </c:marker>
          <c:xVal>
            <c:numRef>
              <c:f>Sheet1!$A$2:$A$13</c:f>
              <c:numCache>
                <c:formatCode>General</c:formatCode>
                <c:ptCount val="12"/>
                <c:pt idx="0">
                  <c:v>39</c:v>
                </c:pt>
                <c:pt idx="1">
                  <c:v>40</c:v>
                </c:pt>
                <c:pt idx="2">
                  <c:v>41</c:v>
                </c:pt>
                <c:pt idx="3">
                  <c:v>42</c:v>
                </c:pt>
                <c:pt idx="4">
                  <c:v>43</c:v>
                </c:pt>
                <c:pt idx="5">
                  <c:v>44</c:v>
                </c:pt>
                <c:pt idx="6">
                  <c:v>45</c:v>
                </c:pt>
                <c:pt idx="7">
                  <c:v>46</c:v>
                </c:pt>
                <c:pt idx="8">
                  <c:v>47</c:v>
                </c:pt>
                <c:pt idx="9">
                  <c:v>48</c:v>
                </c:pt>
                <c:pt idx="10">
                  <c:v>49</c:v>
                </c:pt>
                <c:pt idx="11">
                  <c:v>50</c:v>
                </c:pt>
              </c:numCache>
            </c:numRef>
          </c:xVal>
          <c:yVal>
            <c:numRef>
              <c:f>Sheet1!$B$2:$B$13</c:f>
              <c:numCache>
                <c:formatCode>General</c:formatCode>
                <c:ptCount val="12"/>
                <c:pt idx="0">
                  <c:v>0</c:v>
                </c:pt>
                <c:pt idx="1">
                  <c:v>5</c:v>
                </c:pt>
                <c:pt idx="2">
                  <c:v>12</c:v>
                </c:pt>
                <c:pt idx="3">
                  <c:v>25</c:v>
                </c:pt>
                <c:pt idx="4">
                  <c:v>40</c:v>
                </c:pt>
                <c:pt idx="5">
                  <c:v>60</c:v>
                </c:pt>
                <c:pt idx="6">
                  <c:v>85</c:v>
                </c:pt>
                <c:pt idx="7">
                  <c:v>120</c:v>
                </c:pt>
                <c:pt idx="8">
                  <c:v>150</c:v>
                </c:pt>
                <c:pt idx="9">
                  <c:v>180</c:v>
                </c:pt>
                <c:pt idx="10">
                  <c:v>250</c:v>
                </c:pt>
                <c:pt idx="11">
                  <c:v>300</c:v>
                </c:pt>
              </c:numCache>
            </c:numRef>
          </c:yVal>
          <c:smooth val="1"/>
          <c:extLst>
            <c:ext xmlns:c16="http://schemas.microsoft.com/office/drawing/2014/chart" uri="{C3380CC4-5D6E-409C-BE32-E72D297353CC}">
              <c16:uniqueId val="{00000000-580C-4FD7-B346-7646B3623416}"/>
            </c:ext>
          </c:extLst>
        </c:ser>
        <c:dLbls>
          <c:showLegendKey val="0"/>
          <c:showVal val="0"/>
          <c:showCatName val="0"/>
          <c:showSerName val="0"/>
          <c:showPercent val="0"/>
          <c:showBubbleSize val="0"/>
        </c:dLbls>
        <c:axId val="500511103"/>
        <c:axId val="500512751"/>
      </c:scatterChart>
      <c:scatterChart>
        <c:scatterStyle val="smoothMarker"/>
        <c:varyColors val="0"/>
        <c:ser>
          <c:idx val="1"/>
          <c:order val="1"/>
          <c:tx>
            <c:strRef>
              <c:f>Sheet1!$C$1</c:f>
              <c:strCache>
                <c:ptCount val="1"/>
                <c:pt idx="0">
                  <c:v>Surface Area (ha)</c:v>
                </c:pt>
              </c:strCache>
            </c:strRef>
          </c:tx>
          <c:spPr>
            <a:ln w="31750" cap="rnd">
              <a:solidFill>
                <a:schemeClr val="accent2"/>
              </a:solidFill>
              <a:prstDash val="dash"/>
              <a:round/>
            </a:ln>
            <a:effectLst/>
          </c:spPr>
          <c:marker>
            <c:symbol val="none"/>
          </c:marker>
          <c:xVal>
            <c:numRef>
              <c:f>Sheet1!$A$2:$A$13</c:f>
              <c:numCache>
                <c:formatCode>General</c:formatCode>
                <c:ptCount val="12"/>
                <c:pt idx="0">
                  <c:v>39</c:v>
                </c:pt>
                <c:pt idx="1">
                  <c:v>40</c:v>
                </c:pt>
                <c:pt idx="2">
                  <c:v>41</c:v>
                </c:pt>
                <c:pt idx="3">
                  <c:v>42</c:v>
                </c:pt>
                <c:pt idx="4">
                  <c:v>43</c:v>
                </c:pt>
                <c:pt idx="5">
                  <c:v>44</c:v>
                </c:pt>
                <c:pt idx="6">
                  <c:v>45</c:v>
                </c:pt>
                <c:pt idx="7">
                  <c:v>46</c:v>
                </c:pt>
                <c:pt idx="8">
                  <c:v>47</c:v>
                </c:pt>
                <c:pt idx="9">
                  <c:v>48</c:v>
                </c:pt>
                <c:pt idx="10">
                  <c:v>49</c:v>
                </c:pt>
                <c:pt idx="11">
                  <c:v>50</c:v>
                </c:pt>
              </c:numCache>
            </c:numRef>
          </c:xVal>
          <c:yVal>
            <c:numRef>
              <c:f>Sheet1!$C$2:$C$13</c:f>
              <c:numCache>
                <c:formatCode>General</c:formatCode>
                <c:ptCount val="12"/>
                <c:pt idx="0">
                  <c:v>0</c:v>
                </c:pt>
                <c:pt idx="1">
                  <c:v>500</c:v>
                </c:pt>
                <c:pt idx="2">
                  <c:v>800</c:v>
                </c:pt>
                <c:pt idx="3">
                  <c:v>1200</c:v>
                </c:pt>
                <c:pt idx="4">
                  <c:v>1400</c:v>
                </c:pt>
                <c:pt idx="5">
                  <c:v>1800</c:v>
                </c:pt>
                <c:pt idx="6">
                  <c:v>2000</c:v>
                </c:pt>
                <c:pt idx="7">
                  <c:v>2400</c:v>
                </c:pt>
                <c:pt idx="8">
                  <c:v>2800</c:v>
                </c:pt>
                <c:pt idx="9">
                  <c:v>3200</c:v>
                </c:pt>
                <c:pt idx="10">
                  <c:v>4500</c:v>
                </c:pt>
                <c:pt idx="11">
                  <c:v>6000</c:v>
                </c:pt>
              </c:numCache>
            </c:numRef>
          </c:yVal>
          <c:smooth val="1"/>
          <c:extLst>
            <c:ext xmlns:c16="http://schemas.microsoft.com/office/drawing/2014/chart" uri="{C3380CC4-5D6E-409C-BE32-E72D297353CC}">
              <c16:uniqueId val="{00000001-580C-4FD7-B346-7646B3623416}"/>
            </c:ext>
          </c:extLst>
        </c:ser>
        <c:dLbls>
          <c:showLegendKey val="0"/>
          <c:showVal val="0"/>
          <c:showCatName val="0"/>
          <c:showSerName val="0"/>
          <c:showPercent val="0"/>
          <c:showBubbleSize val="0"/>
        </c:dLbls>
        <c:axId val="579925247"/>
        <c:axId val="603617119"/>
      </c:scatterChart>
      <c:valAx>
        <c:axId val="500511103"/>
        <c:scaling>
          <c:orientation val="minMax"/>
          <c:max val="50"/>
          <c:min val="39"/>
        </c:scaling>
        <c:delete val="0"/>
        <c:axPos val="b"/>
        <c:majorGridlines>
          <c:spPr>
            <a:ln w="9525" cap="flat" cmpd="sng" algn="ctr">
              <a:solidFill>
                <a:schemeClr val="tx2">
                  <a:lumMod val="15000"/>
                  <a:lumOff val="85000"/>
                </a:schemeClr>
              </a:solidFill>
              <a:round/>
            </a:ln>
            <a:effectLst/>
          </c:spPr>
        </c:majorGridlines>
        <c:title>
          <c:tx>
            <c:rich>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r>
                  <a:rPr lang="en-US">
                    <a:solidFill>
                      <a:schemeClr val="tx1"/>
                    </a:solidFill>
                  </a:rPr>
                  <a:t>Elevation (m)</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500512751"/>
        <c:crosses val="autoZero"/>
        <c:crossBetween val="midCat"/>
        <c:majorUnit val="1"/>
      </c:valAx>
      <c:valAx>
        <c:axId val="500512751"/>
        <c:scaling>
          <c:orientation val="minMax"/>
          <c:max val="300"/>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tx1"/>
                    </a:solidFill>
                    <a:latin typeface="+mn-lt"/>
                    <a:ea typeface="+mn-ea"/>
                    <a:cs typeface="+mn-cs"/>
                  </a:defRPr>
                </a:pPr>
                <a:r>
                  <a:rPr lang="en-US">
                    <a:solidFill>
                      <a:schemeClr val="tx1"/>
                    </a:solidFill>
                  </a:rPr>
                  <a:t>Volume (MCM)</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500511103"/>
        <c:crosses val="autoZero"/>
        <c:crossBetween val="midCat"/>
      </c:valAx>
      <c:valAx>
        <c:axId val="603617119"/>
        <c:scaling>
          <c:orientation val="minMax"/>
          <c:max val="6000"/>
        </c:scaling>
        <c:delete val="0"/>
        <c:axPos val="r"/>
        <c:title>
          <c:tx>
            <c:rich>
              <a:bodyPr rot="-5400000" spcFirstLastPara="1" vertOverflow="ellipsis" vert="horz" wrap="square" anchor="ctr" anchorCtr="1"/>
              <a:lstStyle/>
              <a:p>
                <a:pPr>
                  <a:defRPr sz="900" b="1" i="0" u="none" strike="noStrike" kern="1200" baseline="0">
                    <a:solidFill>
                      <a:schemeClr val="tx1"/>
                    </a:solidFill>
                    <a:latin typeface="+mn-lt"/>
                    <a:ea typeface="+mn-ea"/>
                    <a:cs typeface="+mn-cs"/>
                  </a:defRPr>
                </a:pPr>
                <a:r>
                  <a:rPr lang="en-US">
                    <a:solidFill>
                      <a:schemeClr val="tx1"/>
                    </a:solidFill>
                  </a:rPr>
                  <a:t>Area (ha)</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579925247"/>
        <c:crosses val="max"/>
        <c:crossBetween val="midCat"/>
      </c:valAx>
      <c:valAx>
        <c:axId val="579925247"/>
        <c:scaling>
          <c:orientation val="minMax"/>
        </c:scaling>
        <c:delete val="1"/>
        <c:axPos val="b"/>
        <c:numFmt formatCode="General" sourceLinked="1"/>
        <c:majorTickMark val="none"/>
        <c:minorTickMark val="none"/>
        <c:tickLblPos val="nextTo"/>
        <c:crossAx val="603617119"/>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ysClr val="window" lastClr="FFFFFF">
        <a:lumMod val="95000"/>
      </a:sysClr>
    </a:solidFill>
    <a:ln w="9525">
      <a:solidFill>
        <a:sysClr val="windowText" lastClr="000000"/>
      </a:solid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2">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9525" cap="rnd">
        <a:solidFill>
          <a:schemeClr val="phClr"/>
        </a:solidFill>
        <a:round/>
      </a:ln>
    </cs:spPr>
  </cs:dataPointLine>
  <cs:dataPointMarker>
    <cs:lnRef idx="0">
      <cs:styleClr val="auto"/>
    </cs:lnRef>
    <cs:fillRef idx="3">
      <cs:styleClr val="auto"/>
    </cs:fillRef>
    <cs:effectRef idx="2"/>
    <cs:fontRef idx="minor">
      <a:schemeClr val="tx2"/>
    </cs:fontRef>
    <cs:spPr>
      <a:ln w="9525">
        <a:solidFill>
          <a:schemeClr val="phClr"/>
        </a:solidFill>
        <a:round/>
      </a:ln>
    </cs:spPr>
  </cs:dataPointMarker>
  <cs:dataPointMarkerLayout symbol="circle" size="5"/>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9525" cap="rnd">
        <a:solidFill>
          <a:schemeClr val="phClr"/>
        </a:solidFill>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spPr>
      <a:ln>
        <a:solidFill>
          <a:schemeClr val="tx2">
            <a:lumMod val="40000"/>
            <a:lumOff val="60000"/>
          </a:schemeClr>
        </a:solidFill>
      </a:ln>
    </cs:spPr>
    <cs:defRPr sz="900" kern="1200"/>
  </cs:valueAxis>
  <cs:wall>
    <cs:lnRef idx="0"/>
    <cs:fillRef idx="0"/>
    <cs:effectRef idx="0"/>
    <cs:fontRef idx="minor">
      <a:schemeClr val="tx2"/>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sz="quarter"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61A2DE62-24B0-4972-852B-4785B8FCBE77}" type="datetimeFigureOut">
              <a:rPr lang="en-US"/>
              <a:pPr/>
              <a:t>6/21/2024</a:t>
            </a:fld>
            <a:endParaRPr lang="en-US"/>
          </a:p>
        </p:txBody>
      </p:sp>
      <p:sp>
        <p:nvSpPr>
          <p:cNvPr id="4" name="Footer Placeholder 3"/>
          <p:cNvSpPr>
            <a:spLocks noGrp="1"/>
          </p:cNvSpPr>
          <p:nvPr>
            <p:ph type="ftr" sz="quarter" idx="2"/>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5" name="Slide Number Placeholder 4"/>
          <p:cNvSpPr>
            <a:spLocks noGrp="1"/>
          </p:cNvSpPr>
          <p:nvPr>
            <p:ph type="sldNum" sz="quarter" idx="3"/>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603F1684-B626-4C74-9731-CBE8CE5003E4}" type="slidenum">
              <a:rPr lang="en-US"/>
              <a:pPr/>
              <a:t>‹#›</a:t>
            </a:fld>
            <a:endParaRPr lang="en-US"/>
          </a:p>
        </p:txBody>
      </p:sp>
    </p:spTree>
    <p:extLst>
      <p:ext uri="{BB962C8B-B14F-4D97-AF65-F5344CB8AC3E}">
        <p14:creationId xmlns:p14="http://schemas.microsoft.com/office/powerpoint/2010/main" val="3629653697"/>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jpeg>
</file>

<file path=ppt/media/image10.png>
</file>

<file path=ppt/media/image12.png>
</file>

<file path=ppt/media/image14.png>
</file>

<file path=ppt/media/image16.png>
</file>

<file path=ppt/media/image2.jpg>
</file>

<file path=ppt/media/image21.jpg>
</file>

<file path=ppt/media/image3.jp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9ADC5788-3AFA-4451-BC67-BFEEAB944D67}" type="datetimeFigureOut">
              <a:rPr lang="en-US"/>
              <a:pPr/>
              <a:t>6/21/2024</a:t>
            </a:fld>
            <a:endParaRPr lang="en-US"/>
          </a:p>
        </p:txBody>
      </p:sp>
      <p:sp>
        <p:nvSpPr>
          <p:cNvPr id="4" name="Slide Image Placeholder 3"/>
          <p:cNvSpPr>
            <a:spLocks noGrp="1" noRot="1" noChangeAspect="1"/>
          </p:cNvSpPr>
          <p:nvPr>
            <p:ph type="sldImg" idx="2"/>
          </p:nvPr>
        </p:nvSpPr>
        <p:spPr>
          <a:xfrm>
            <a:off x="-508000" y="903288"/>
            <a:ext cx="8026400" cy="45148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675" y="5719633"/>
            <a:ext cx="5607050" cy="5417409"/>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06A0A3C6-4E22-46FB-836F-CA2C48EC4DC1}" type="slidenum">
              <a:rPr lang="en-US"/>
              <a:pPr/>
              <a:t>‹#›</a:t>
            </a:fld>
            <a:endParaRPr lang="en-US"/>
          </a:p>
        </p:txBody>
      </p:sp>
    </p:spTree>
    <p:extLst>
      <p:ext uri="{BB962C8B-B14F-4D97-AF65-F5344CB8AC3E}">
        <p14:creationId xmlns:p14="http://schemas.microsoft.com/office/powerpoint/2010/main" val="204033704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34"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sp>
        <p:nvSpPr>
          <p:cNvPr id="9" name="Text Placeholder 8"/>
          <p:cNvSpPr>
            <a:spLocks noGrp="1"/>
          </p:cNvSpPr>
          <p:nvPr userDrawn="1">
            <p:ph type="body" sz="quarter" idx="12"/>
          </p:nvPr>
        </p:nvSpPr>
        <p:spPr>
          <a:xfrm>
            <a:off x="609602" y="3200405"/>
            <a:ext cx="9144001" cy="1562099"/>
          </a:xfrm>
          <a:prstGeom prst="rect">
            <a:avLst/>
          </a:prstGeom>
        </p:spPr>
        <p:txBody>
          <a:bodyPr/>
          <a:lstStyle>
            <a:lvl1pPr>
              <a:defRPr/>
            </a:lvl1pPr>
          </a:lstStyle>
          <a:p>
            <a:pPr lvl="0"/>
            <a:r>
              <a:rPr lang="en-US"/>
              <a:t>Click to edit Master text styles</a:t>
            </a:r>
          </a:p>
        </p:txBody>
      </p:sp>
      <p:sp>
        <p:nvSpPr>
          <p:cNvPr id="2" name="Title 1"/>
          <p:cNvSpPr>
            <a:spLocks noGrp="1"/>
          </p:cNvSpPr>
          <p:nvPr userDrawn="1">
            <p:ph type="title"/>
          </p:nvPr>
        </p:nvSpPr>
        <p:spPr>
          <a:xfrm>
            <a:off x="609600" y="1924055"/>
            <a:ext cx="9144000" cy="1107559"/>
          </a:xfrm>
          <a:prstGeom prst="rect">
            <a:avLst/>
          </a:prstGeom>
        </p:spPr>
        <p:txBody>
          <a:bodyPr/>
          <a:lstStyle/>
          <a:p>
            <a:r>
              <a:rPr lang="en-US"/>
              <a:t>Click to edit Master title style</a:t>
            </a:r>
            <a:endParaRPr lang="en-US" dirty="0"/>
          </a:p>
        </p:txBody>
      </p:sp>
      <p:sp>
        <p:nvSpPr>
          <p:cNvPr id="3" name="Slide Number Placeholder 2"/>
          <p:cNvSpPr>
            <a:spLocks noGrp="1"/>
          </p:cNvSpPr>
          <p:nvPr userDrawn="1">
            <p:ph type="sldNum" sz="quarter" idx="10"/>
          </p:nvPr>
        </p:nvSpPr>
        <p:spPr/>
        <p:txBody>
          <a:bodyPr/>
          <a:lstStyle>
            <a:lvl1pPr>
              <a:defRPr b="1">
                <a:effectLst>
                  <a:outerShdw blurRad="38100" dist="38100" dir="2700000" algn="tl">
                    <a:srgbClr val="000000">
                      <a:alpha val="43137"/>
                    </a:srgbClr>
                  </a:outerShdw>
                </a:effectLst>
              </a:defRPr>
            </a:lvl1pPr>
          </a:lstStyle>
          <a:p>
            <a:fld id="{0D0E9D3B-CB56-40AE-B0A9-8DA5E1AEFDB7}" type="slidenum">
              <a:rPr lang="en-US" smtClean="0"/>
              <a:pPr/>
              <a:t>‹#›</a:t>
            </a:fld>
            <a:endParaRPr lang="en-US" dirty="0"/>
          </a:p>
        </p:txBody>
      </p:sp>
      <p:sp>
        <p:nvSpPr>
          <p:cNvPr id="4" name="Footer Placeholder 3"/>
          <p:cNvSpPr>
            <a:spLocks noGrp="1"/>
          </p:cNvSpPr>
          <p:nvPr userDrawn="1">
            <p:ph type="ftr" sz="quarter" idx="11"/>
          </p:nvPr>
        </p:nvSpPr>
        <p:spPr/>
        <p:txBody>
          <a:bodyPr/>
          <a:lstStyle/>
          <a:p>
            <a:r>
              <a:rPr lang="en-US"/>
              <a:t>File Name</a:t>
            </a:r>
            <a:endParaRPr lang="en-US" dirty="0"/>
          </a:p>
        </p:txBody>
      </p:sp>
      <p:sp>
        <p:nvSpPr>
          <p:cNvPr id="7" name="Text Placeholder 6"/>
          <p:cNvSpPr>
            <a:spLocks noGrp="1"/>
          </p:cNvSpPr>
          <p:nvPr>
            <p:ph type="body" sz="quarter" idx="13" hasCustomPrompt="1"/>
          </p:nvPr>
        </p:nvSpPr>
        <p:spPr>
          <a:xfrm>
            <a:off x="1" y="106998"/>
            <a:ext cx="12191999" cy="403225"/>
          </a:xfrm>
          <a:prstGeom prst="rect">
            <a:avLst/>
          </a:prstGeom>
        </p:spPr>
        <p:txBody>
          <a:bodyPr>
            <a:normAutofit/>
          </a:bodyPr>
          <a:lstStyle>
            <a:lvl1pPr algn="ctr">
              <a:buFontTx/>
              <a:buNone/>
              <a:defRPr sz="1200">
                <a:solidFill>
                  <a:schemeClr val="bg1"/>
                </a:solidFill>
                <a:effectLst>
                  <a:outerShdw blurRad="38100" dist="38100" dir="2700000" algn="tl">
                    <a:srgbClr val="000000">
                      <a:alpha val="43137"/>
                    </a:srgbClr>
                  </a:outerShdw>
                </a:effectLst>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a:t>CLICK TO ENTER CLASSIFICATION</a:t>
            </a:r>
          </a:p>
        </p:txBody>
      </p:sp>
      <p:sp>
        <p:nvSpPr>
          <p:cNvPr id="11" name="Text Placeholder 10"/>
          <p:cNvSpPr>
            <a:spLocks noGrp="1"/>
          </p:cNvSpPr>
          <p:nvPr>
            <p:ph type="body" sz="quarter" idx="14" hasCustomPrompt="1"/>
          </p:nvPr>
        </p:nvSpPr>
        <p:spPr>
          <a:xfrm>
            <a:off x="0" y="6455410"/>
            <a:ext cx="12192000" cy="295910"/>
          </a:xfrm>
          <a:prstGeom prst="rect">
            <a:avLst/>
          </a:prstGeom>
        </p:spPr>
        <p:txBody>
          <a:bodyPr vert="horz" lIns="91440" tIns="45720" rIns="91440" bIns="45720" rtlCol="0">
            <a:normAutofit/>
          </a:bodyPr>
          <a:lstStyle>
            <a:lvl1pPr algn="ctr">
              <a:defRPr lang="en-US" sz="12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CLICK TO ENTER CLASSIFICATION</a:t>
            </a:r>
          </a:p>
        </p:txBody>
      </p:sp>
    </p:spTree>
    <p:extLst>
      <p:ext uri="{BB962C8B-B14F-4D97-AF65-F5344CB8AC3E}">
        <p14:creationId xmlns:p14="http://schemas.microsoft.com/office/powerpoint/2010/main" val="224210217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497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0383134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2378203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279750143"/>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035961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3025742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9062999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0041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53473780"/>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963387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8000213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1004871777"/>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533561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9888713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4425902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27155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65380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3800186101"/>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422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327260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695697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45495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426906573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639574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jp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9.xml"/><Relationship Id="rId7" Type="http://schemas.openxmlformats.org/officeDocument/2006/relationships/image" Target="../media/image5.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3.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image" Target="../media/image6.png"/><Relationship Id="rId4" Type="http://schemas.openxmlformats.org/officeDocument/2006/relationships/slideLayout" Target="../slideLayouts/slideLayout15.xml"/><Relationship Id="rId9"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9"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Placeholder 7">
            <a:extLst>
              <a:ext uri="{FF2B5EF4-FFF2-40B4-BE49-F238E27FC236}">
                <a16:creationId xmlns:a16="http://schemas.microsoft.com/office/drawing/2014/main" id="{C930DDFD-C2CD-854E-EAA8-FC5C400F36B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6284"/>
          <a:stretch/>
        </p:blipFill>
        <p:spPr>
          <a:xfrm>
            <a:off x="7149290" y="3082338"/>
            <a:ext cx="2150384" cy="2445851"/>
          </a:xfrm>
          <a:prstGeom prst="rect">
            <a:avLst/>
          </a:prstGeom>
          <a:ln w="19050">
            <a:solidFill>
              <a:schemeClr val="tx1"/>
            </a:solidFill>
          </a:ln>
        </p:spPr>
      </p:pic>
      <p:pic>
        <p:nvPicPr>
          <p:cNvPr id="7" name="Picture 6" descr="A body of water&#10;&#10;Description automatically generated">
            <a:extLst>
              <a:ext uri="{FF2B5EF4-FFF2-40B4-BE49-F238E27FC236}">
                <a16:creationId xmlns:a16="http://schemas.microsoft.com/office/drawing/2014/main" id="{8D345744-4BB6-A552-A696-3E29F74BAC85}"/>
              </a:ext>
            </a:extLst>
          </p:cNvPr>
          <p:cNvPicPr>
            <a:picLocks noChangeAspect="1"/>
          </p:cNvPicPr>
          <p:nvPr userDrawn="1"/>
        </p:nvPicPr>
        <p:blipFill rotWithShape="1">
          <a:blip r:embed="rId4"/>
          <a:srcRect l="16078" r="16094"/>
          <a:stretch/>
        </p:blipFill>
        <p:spPr>
          <a:xfrm>
            <a:off x="9299674" y="3081534"/>
            <a:ext cx="2433110" cy="2445849"/>
          </a:xfrm>
          <a:prstGeom prst="rect">
            <a:avLst/>
          </a:prstGeom>
          <a:ln w="19050">
            <a:solidFill>
              <a:schemeClr val="tx1"/>
            </a:solidFill>
          </a:ln>
        </p:spPr>
      </p:pic>
      <p:pic>
        <p:nvPicPr>
          <p:cNvPr id="5" name="Picture 4" descr="A picture containing tree, water, outdoor, nature&#10;&#10;Description automatically generated">
            <a:extLst>
              <a:ext uri="{FF2B5EF4-FFF2-40B4-BE49-F238E27FC236}">
                <a16:creationId xmlns:a16="http://schemas.microsoft.com/office/drawing/2014/main" id="{CC7E3D49-3990-21E2-46AF-4FE1C764392F}"/>
              </a:ext>
            </a:extLst>
          </p:cNvPr>
          <p:cNvPicPr>
            <a:picLocks noChangeAspect="1"/>
          </p:cNvPicPr>
          <p:nvPr userDrawn="1"/>
        </p:nvPicPr>
        <p:blipFill>
          <a:blip r:embed="rId5"/>
          <a:stretch>
            <a:fillRect/>
          </a:stretch>
        </p:blipFill>
        <p:spPr>
          <a:xfrm>
            <a:off x="7149290" y="516571"/>
            <a:ext cx="4583494" cy="2558088"/>
          </a:xfrm>
          <a:prstGeom prst="rect">
            <a:avLst/>
          </a:prstGeom>
          <a:ln w="19050">
            <a:solidFill>
              <a:schemeClr val="tx1"/>
            </a:solidFill>
          </a:ln>
        </p:spPr>
      </p:pic>
      <p:pic>
        <p:nvPicPr>
          <p:cNvPr id="2" name="Picture 1"/>
          <p:cNvPicPr>
            <a:picLocks noChangeAspect="1"/>
          </p:cNvPicPr>
          <p:nvPr userDrawn="1"/>
        </p:nvPicPr>
        <p:blipFill>
          <a:blip r:embed="rId6"/>
          <a:stretch>
            <a:fillRect/>
          </a:stretch>
        </p:blipFill>
        <p:spPr>
          <a:xfrm>
            <a:off x="0" y="0"/>
            <a:ext cx="12192000" cy="6858000"/>
          </a:xfrm>
          <a:prstGeom prst="rect">
            <a:avLst/>
          </a:prstGeom>
        </p:spPr>
      </p:pic>
      <p:sp>
        <p:nvSpPr>
          <p:cNvPr id="20" name="Footer Placeholder 19"/>
          <p:cNvSpPr>
            <a:spLocks noGrp="1"/>
          </p:cNvSpPr>
          <p:nvPr userDrawn="1">
            <p:ph type="ftr" sz="quarter" idx="3"/>
          </p:nvPr>
        </p:nvSpPr>
        <p:spPr>
          <a:xfrm>
            <a:off x="125346" y="6504409"/>
            <a:ext cx="4214284" cy="365125"/>
          </a:xfrm>
          <a:prstGeom prst="rect">
            <a:avLst/>
          </a:prstGeom>
        </p:spPr>
        <p:txBody>
          <a:bodyPr vert="horz" lIns="91440" tIns="45720" rIns="91440" bIns="45720" rtlCol="0" anchor="ctr"/>
          <a:lstStyle>
            <a:lvl1pPr algn="l">
              <a:defRPr sz="750">
                <a:solidFill>
                  <a:schemeClr val="bg1"/>
                </a:solidFill>
              </a:defRPr>
            </a:lvl1pPr>
          </a:lstStyle>
          <a:p>
            <a:r>
              <a:rPr lang="en-US"/>
              <a:t>File Name</a:t>
            </a:r>
            <a:endParaRPr lang="en-US" dirty="0"/>
          </a:p>
        </p:txBody>
      </p:sp>
      <p:sp>
        <p:nvSpPr>
          <p:cNvPr id="41" name="Title Placeholder 17"/>
          <p:cNvSpPr>
            <a:spLocks noGrp="1"/>
          </p:cNvSpPr>
          <p:nvPr userDrawn="1">
            <p:ph type="title"/>
          </p:nvPr>
        </p:nvSpPr>
        <p:spPr>
          <a:xfrm>
            <a:off x="654050" y="1606545"/>
            <a:ext cx="7984853" cy="12738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6" name="Text Placeholder 15"/>
          <p:cNvSpPr>
            <a:spLocks noGrp="1"/>
          </p:cNvSpPr>
          <p:nvPr userDrawn="1">
            <p:ph type="body" idx="1"/>
          </p:nvPr>
        </p:nvSpPr>
        <p:spPr>
          <a:xfrm>
            <a:off x="654050" y="2505109"/>
            <a:ext cx="7984853" cy="2781908"/>
          </a:xfrm>
          <a:prstGeom prst="rect">
            <a:avLst/>
          </a:prstGeom>
        </p:spPr>
        <p:txBody>
          <a:bodyPr vert="horz" lIns="91440" tIns="45720" rIns="91440" bIns="45720" rtlCol="0">
            <a:normAutofit/>
          </a:bodyPr>
          <a:lstStyle/>
          <a:p>
            <a:pPr lvl="0"/>
            <a:r>
              <a:rPr lang="en-US" dirty="0"/>
              <a:t>Click to edit Master text styles</a:t>
            </a:r>
          </a:p>
        </p:txBody>
      </p:sp>
      <p:sp>
        <p:nvSpPr>
          <p:cNvPr id="15" name="Slide Number Placeholder 5"/>
          <p:cNvSpPr>
            <a:spLocks noGrp="1"/>
          </p:cNvSpPr>
          <p:nvPr userDrawn="1">
            <p:ph type="sldNum" sz="quarter" idx="4"/>
          </p:nvPr>
        </p:nvSpPr>
        <p:spPr>
          <a:xfrm>
            <a:off x="11190668" y="6577159"/>
            <a:ext cx="977900" cy="365125"/>
          </a:xfrm>
          <a:prstGeom prst="rect">
            <a:avLst/>
          </a:prstGeom>
          <a:ln w="57150">
            <a:noFill/>
          </a:ln>
        </p:spPr>
        <p:txBody>
          <a:bodyPr/>
          <a:lstStyle>
            <a:lvl1pPr algn="r">
              <a:defRPr sz="900">
                <a:solidFill>
                  <a:schemeClr val="tx1">
                    <a:lumMod val="65000"/>
                    <a:lumOff val="35000"/>
                  </a:schemeClr>
                </a:solidFill>
                <a:latin typeface="+mn-lt"/>
              </a:defRPr>
            </a:lvl1pPr>
          </a:lstStyle>
          <a:p>
            <a:fld id="{0D0E9D3B-CB56-40AE-B0A9-8DA5E1AEFDB7}" type="slidenum">
              <a:rPr lang="en-US" smtClean="0"/>
              <a:pPr/>
              <a:t>‹#›</a:t>
            </a:fld>
            <a:endParaRPr lang="en-US" dirty="0"/>
          </a:p>
        </p:txBody>
      </p:sp>
      <p:cxnSp>
        <p:nvCxnSpPr>
          <p:cNvPr id="18" name="Straight Connector 17">
            <a:extLst>
              <a:ext uri="{FF2B5EF4-FFF2-40B4-BE49-F238E27FC236}">
                <a16:creationId xmlns:a16="http://schemas.microsoft.com/office/drawing/2014/main" id="{3D665B91-8567-DD4A-BD2E-E719F20E35F0}"/>
              </a:ext>
            </a:extLst>
          </p:cNvPr>
          <p:cNvCxnSpPr/>
          <p:nvPr userDrawn="1"/>
        </p:nvCxnSpPr>
        <p:spPr>
          <a:xfrm flipH="1">
            <a:off x="1476587" y="6373877"/>
            <a:ext cx="1020741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A2EE2D-7BB5-4F44-82C4-5CF4EE388EFF}"/>
              </a:ext>
            </a:extLst>
          </p:cNvPr>
          <p:cNvSpPr txBox="1"/>
          <p:nvPr userDrawn="1"/>
        </p:nvSpPr>
        <p:spPr>
          <a:xfrm>
            <a:off x="6224694" y="6442287"/>
            <a:ext cx="5567680" cy="246221"/>
          </a:xfrm>
          <a:prstGeom prst="rect">
            <a:avLst/>
          </a:prstGeom>
          <a:noFill/>
        </p:spPr>
        <p:txBody>
          <a:bodyPr wrap="square" rtlCol="0">
            <a:spAutoFit/>
          </a:bodyPr>
          <a:lstStyle/>
          <a:p>
            <a:pPr algn="r"/>
            <a:r>
              <a:rPr lang="en-US" sz="1000" i="1" dirty="0">
                <a:solidFill>
                  <a:prstClr val="black"/>
                </a:solidFill>
              </a:rPr>
              <a:t>DISCOVER  |  DEVELOP  |  DELIVER</a:t>
            </a:r>
          </a:p>
        </p:txBody>
      </p:sp>
    </p:spTree>
    <p:extLst>
      <p:ext uri="{BB962C8B-B14F-4D97-AF65-F5344CB8AC3E}">
        <p14:creationId xmlns:p14="http://schemas.microsoft.com/office/powerpoint/2010/main" val="2919789318"/>
      </p:ext>
    </p:extLst>
  </p:cSld>
  <p:clrMap bg1="lt1" tx1="dk1" bg2="lt2" tx2="dk2" accent1="accent1" accent2="accent2" accent3="accent3" accent4="accent4" accent5="accent5" accent6="accent6" hlink="hlink" folHlink="folHlink"/>
  <p:sldLayoutIdLst>
    <p:sldLayoutId id="2147484251" r:id="rId1"/>
  </p:sldLayoutIdLst>
  <p:hf hdr="0" dt="0"/>
  <p:txStyles>
    <p:titleStyle>
      <a:lvl1pPr algn="l" defTabSz="685800" rtl="0" eaLnBrk="1" latinLnBrk="0" hangingPunct="1">
        <a:lnSpc>
          <a:spcPct val="100000"/>
        </a:lnSpc>
        <a:spcBef>
          <a:spcPct val="0"/>
        </a:spcBef>
        <a:buNone/>
        <a:defRPr sz="2700" b="1" kern="1200" cap="all" baseline="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5ACBF0"/>
          </p15:clr>
        </p15:guide>
        <p15:guide id="2" pos="61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stretch>
            <a:fillRect/>
          </a:stretch>
        </p:blipFill>
        <p:spPr>
          <a:xfrm>
            <a:off x="0" y="0"/>
            <a:ext cx="12192000" cy="6857999"/>
          </a:xfrm>
          <a:prstGeom prst="rect">
            <a:avLst/>
          </a:prstGeom>
        </p:spPr>
      </p:pic>
      <p:sp>
        <p:nvSpPr>
          <p:cNvPr id="10" name="Rounded Rectangle 9">
            <a:extLst>
              <a:ext uri="{FF2B5EF4-FFF2-40B4-BE49-F238E27FC236}">
                <a16:creationId xmlns:a16="http://schemas.microsoft.com/office/drawing/2014/main" id="{4CAF9F99-F54C-A57F-DAA4-B479617EFA2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01046" y="6580037"/>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8"/>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Tree>
    <p:extLst>
      <p:ext uri="{BB962C8B-B14F-4D97-AF65-F5344CB8AC3E}">
        <p14:creationId xmlns:p14="http://schemas.microsoft.com/office/powerpoint/2010/main" val="2080234048"/>
      </p:ext>
    </p:extLst>
  </p:cSld>
  <p:clrMap bg1="lt1" tx1="dk1" bg2="lt2" tx2="dk2" accent1="accent1" accent2="accent2" accent3="accent3" accent4="accent4" accent5="accent5" accent6="accent6" hlink="hlink" folHlink="folHlink"/>
  <p:sldLayoutIdLst>
    <p:sldLayoutId id="2147484302" r:id="rId1"/>
    <p:sldLayoutId id="2147484308" r:id="rId2"/>
    <p:sldLayoutId id="2147484316" r:id="rId3"/>
    <p:sldLayoutId id="2147484309" r:id="rId4"/>
    <p:sldLayoutId id="2147484310" r:id="rId5"/>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stretch>
            <a:fillRect/>
          </a:stretch>
        </p:blipFill>
        <p:spPr>
          <a:xfrm>
            <a:off x="0" y="0"/>
            <a:ext cx="12192000" cy="6857999"/>
          </a:xfrm>
          <a:prstGeom prst="rect">
            <a:avLst/>
          </a:prstGeom>
        </p:spPr>
      </p:pic>
      <p:sp>
        <p:nvSpPr>
          <p:cNvPr id="11" name="Rounded Rectangle 10"/>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184570" y="6595360"/>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8"/>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Tree>
    <p:extLst>
      <p:ext uri="{BB962C8B-B14F-4D97-AF65-F5344CB8AC3E}">
        <p14:creationId xmlns:p14="http://schemas.microsoft.com/office/powerpoint/2010/main" val="799197940"/>
      </p:ext>
    </p:extLst>
  </p:cSld>
  <p:clrMap bg1="lt1" tx1="dk1" bg2="lt2" tx2="dk2" accent1="accent1" accent2="accent2" accent3="accent3" accent4="accent4" accent5="accent5" accent6="accent6" hlink="hlink" folHlink="folHlink"/>
  <p:sldLayoutIdLst>
    <p:sldLayoutId id="2147484312" r:id="rId1"/>
    <p:sldLayoutId id="2147484313" r:id="rId2"/>
    <p:sldLayoutId id="2147484314" r:id="rId3"/>
    <p:sldLayoutId id="2147484317" r:id="rId4"/>
    <p:sldLayoutId id="2147484315" r:id="rId5"/>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C0E67D63-A09B-E760-5A10-8242BCEA7941}"/>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192808" y="6587122"/>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10"/>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Tree>
    <p:extLst>
      <p:ext uri="{BB962C8B-B14F-4D97-AF65-F5344CB8AC3E}">
        <p14:creationId xmlns:p14="http://schemas.microsoft.com/office/powerpoint/2010/main" val="3506813200"/>
      </p:ext>
    </p:extLst>
  </p:cSld>
  <p:clrMap bg1="lt1" tx1="dk1" bg2="lt2" tx2="dk2" accent1="accent1" accent2="accent2" accent3="accent3" accent4="accent4" accent5="accent5" accent6="accent6" hlink="hlink" folHlink="folHlink"/>
  <p:sldLayoutIdLst>
    <p:sldLayoutId id="2147484273" r:id="rId1"/>
    <p:sldLayoutId id="2147484279" r:id="rId2"/>
    <p:sldLayoutId id="2147484280" r:id="rId3"/>
    <p:sldLayoutId id="2147484281" r:id="rId4"/>
    <p:sldLayoutId id="2147484282" r:id="rId5"/>
    <p:sldLayoutId id="2147484283" r:id="rId6"/>
    <p:sldLayoutId id="2147484284"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userDrawn="1">
          <p15:clr>
            <a:srgbClr val="5ACBF0"/>
          </p15:clr>
        </p15:guide>
        <p15:guide id="2" pos="7296"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24FCF4A6-EBC9-C2AC-2815-3FFFD71A1CF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17522" y="-1985"/>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pPr/>
              <a:t>‹#›</a:t>
            </a:fld>
            <a:endParaRPr lang="en-US" dirty="0"/>
          </a:p>
        </p:txBody>
      </p:sp>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solidFill>
                  <a:prstClr val="black"/>
                </a:solidFill>
              </a:rPr>
              <a:t>US Army Corps of Engineers  </a:t>
            </a:r>
            <a:r>
              <a:rPr lang="en-US" sz="1400" dirty="0">
                <a:solidFill>
                  <a:prstClr val="black"/>
                </a:solidFill>
                <a:sym typeface="Symbol" panose="05050102010706020507" pitchFamily="18" charset="2"/>
              </a:rPr>
              <a:t></a:t>
            </a:r>
            <a:r>
              <a:rPr lang="en-US" sz="1400" dirty="0">
                <a:solidFill>
                  <a:prstClr val="black"/>
                </a:solidFill>
              </a:rPr>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Tree>
    <p:extLst>
      <p:ext uri="{BB962C8B-B14F-4D97-AF65-F5344CB8AC3E}">
        <p14:creationId xmlns:p14="http://schemas.microsoft.com/office/powerpoint/2010/main" val="4238848521"/>
      </p:ext>
    </p:extLst>
  </p:cSld>
  <p:clrMap bg1="lt1" tx1="dk1" bg2="lt2" tx2="dk2" accent1="accent1" accent2="accent2" accent3="accent3" accent4="accent4" accent5="accent5" accent6="accent6" hlink="hlink" folHlink="folHlink"/>
  <p:sldLayoutIdLst>
    <p:sldLayoutId id="2147484320" r:id="rId1"/>
    <p:sldLayoutId id="2147484321" r:id="rId2"/>
    <p:sldLayoutId id="2147484322" r:id="rId3"/>
    <p:sldLayoutId id="2147484323" r:id="rId4"/>
    <p:sldLayoutId id="2147484324" r:id="rId5"/>
    <p:sldLayoutId id="2147484325" r:id="rId6"/>
    <p:sldLayoutId id="2147484326"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Edited%20Files/framer%20c:/scott/movies/vel95.rm" TargetMode="External"/><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chart" Target="../charts/chart1.xml"/><Relationship Id="rId1" Type="http://schemas.openxmlformats.org/officeDocument/2006/relationships/slideLayout" Target="../slideLayouts/slideLayout7.xml"/><Relationship Id="rId5" Type="http://schemas.openxmlformats.org/officeDocument/2006/relationships/image" Target="../media/image13.emf"/><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609603" y="2561174"/>
            <a:ext cx="7652082" cy="2616768"/>
          </a:xfrm>
        </p:spPr>
        <p:txBody>
          <a:bodyPr>
            <a:normAutofit/>
          </a:bodyPr>
          <a:lstStyle/>
          <a:p>
            <a:r>
              <a:rPr lang="en-US" sz="1800" dirty="0">
                <a:solidFill>
                  <a:schemeClr val="bg1"/>
                </a:solidFill>
              </a:rPr>
              <a:t>Lauren Melendez</a:t>
            </a:r>
          </a:p>
          <a:p>
            <a:r>
              <a:rPr lang="en-US" sz="1800" dirty="0">
                <a:solidFill>
                  <a:schemeClr val="bg1"/>
                </a:solidFill>
              </a:rPr>
              <a:t>U.S. Army Engineer Research and Development Center, Environmental Laboratory</a:t>
            </a:r>
          </a:p>
          <a:p>
            <a:endParaRPr lang="en-US" sz="1800" dirty="0">
              <a:solidFill>
                <a:schemeClr val="bg1"/>
              </a:solidFill>
            </a:endParaRPr>
          </a:p>
          <a:p>
            <a:r>
              <a:rPr lang="en-US" sz="1800" dirty="0">
                <a:solidFill>
                  <a:schemeClr val="bg1"/>
                </a:solidFill>
              </a:rPr>
              <a:t>CE-QUAL-W2 Workshop</a:t>
            </a:r>
          </a:p>
          <a:p>
            <a:endParaRPr lang="en-US" sz="1800" dirty="0">
              <a:solidFill>
                <a:schemeClr val="bg1"/>
              </a:solidFill>
            </a:endParaRPr>
          </a:p>
          <a:p>
            <a:r>
              <a:rPr lang="en-US" sz="1800" dirty="0">
                <a:solidFill>
                  <a:schemeClr val="bg1"/>
                </a:solidFill>
              </a:rPr>
              <a:t>July 08 – 09, 2024</a:t>
            </a:r>
          </a:p>
        </p:txBody>
      </p:sp>
      <p:sp>
        <p:nvSpPr>
          <p:cNvPr id="2" name="Title 1"/>
          <p:cNvSpPr>
            <a:spLocks noGrp="1"/>
          </p:cNvSpPr>
          <p:nvPr>
            <p:ph type="title"/>
          </p:nvPr>
        </p:nvSpPr>
        <p:spPr>
          <a:xfrm>
            <a:off x="609600" y="1683033"/>
            <a:ext cx="9144000" cy="687177"/>
          </a:xfrm>
        </p:spPr>
        <p:txBody>
          <a:bodyPr>
            <a:normAutofit/>
          </a:bodyPr>
          <a:lstStyle/>
          <a:p>
            <a:r>
              <a:rPr lang="en-US" sz="2400" dirty="0"/>
              <a:t>CE-QUAL-W2 Model Grid</a:t>
            </a:r>
          </a:p>
        </p:txBody>
      </p:sp>
      <p:sp>
        <p:nvSpPr>
          <p:cNvPr id="14339" name="Slide Number Placeholder 4"/>
          <p:cNvSpPr>
            <a:spLocks noGrp="1"/>
          </p:cNvSpPr>
          <p:nvPr>
            <p:ph type="sldNum" sz="quarter" idx="10"/>
          </p:nvPr>
        </p:nvSpPr>
        <p:spPr>
          <a:ln w="57150">
            <a:noFill/>
          </a:ln>
        </p:spPr>
        <p:txBody>
          <a:bodyPr/>
          <a:lstStyle/>
          <a:p>
            <a:fld id="{744B3473-5193-4AC1-9169-6977ADF2DCFC}" type="slidenum">
              <a:rPr lang="en-US"/>
              <a:pPr/>
              <a:t>1</a:t>
            </a:fld>
            <a:endParaRPr lang="en-US"/>
          </a:p>
        </p:txBody>
      </p:sp>
      <p:sp>
        <p:nvSpPr>
          <p:cNvPr id="6" name="Text Placeholder 5"/>
          <p:cNvSpPr>
            <a:spLocks noGrp="1"/>
          </p:cNvSpPr>
          <p:nvPr>
            <p:ph type="body" sz="quarter" idx="13"/>
          </p:nvPr>
        </p:nvSpPr>
        <p:spPr/>
        <p:txBody>
          <a:bodyPr/>
          <a:lstStyle/>
          <a:p>
            <a:r>
              <a:rPr lang="en-US" dirty="0">
                <a:solidFill>
                  <a:schemeClr val="tx1"/>
                </a:solidFill>
              </a:rPr>
              <a:t>UNCLASSIFIED</a:t>
            </a:r>
          </a:p>
        </p:txBody>
      </p:sp>
      <p:sp>
        <p:nvSpPr>
          <p:cNvPr id="7" name="Text Placeholder 6"/>
          <p:cNvSpPr>
            <a:spLocks noGrp="1"/>
          </p:cNvSpPr>
          <p:nvPr>
            <p:ph type="body" sz="quarter" idx="14"/>
          </p:nvPr>
        </p:nvSpPr>
        <p:spPr/>
        <p:txBody>
          <a:bodyPr/>
          <a:lstStyle/>
          <a:p>
            <a:r>
              <a:rPr lang="en-US" dirty="0">
                <a:solidFill>
                  <a:schemeClr val="tx1"/>
                </a:solidFill>
              </a:rPr>
              <a:t>UNCLASSIFIED</a:t>
            </a:r>
          </a:p>
        </p:txBody>
      </p:sp>
      <p:pic>
        <p:nvPicPr>
          <p:cNvPr id="11" name="Picture 10" descr="A close up of a sign&#10;&#10;Description automatically generated">
            <a:extLst>
              <a:ext uri="{FF2B5EF4-FFF2-40B4-BE49-F238E27FC236}">
                <a16:creationId xmlns:a16="http://schemas.microsoft.com/office/drawing/2014/main" id="{7223F22D-5DFC-42EB-8948-9B1384385F08}"/>
              </a:ext>
            </a:extLst>
          </p:cNvPr>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446600" y="5784725"/>
            <a:ext cx="977900" cy="958918"/>
          </a:xfrm>
          <a:prstGeom prst="rect">
            <a:avLst/>
          </a:prstGeom>
        </p:spPr>
      </p:pic>
      <p:pic>
        <p:nvPicPr>
          <p:cNvPr id="14" name="Picture 13">
            <a:extLst>
              <a:ext uri="{FF2B5EF4-FFF2-40B4-BE49-F238E27FC236}">
                <a16:creationId xmlns:a16="http://schemas.microsoft.com/office/drawing/2014/main" id="{517FAA9B-4EFE-46EC-9922-77579BE627FA}"/>
              </a:ext>
            </a:extLst>
          </p:cNvPr>
          <p:cNvPicPr>
            <a:picLocks noChangeAspect="1"/>
          </p:cNvPicPr>
          <p:nvPr/>
        </p:nvPicPr>
        <p:blipFill rotWithShape="1">
          <a:blip r:embed="rId4"/>
          <a:srcRect b="13809"/>
          <a:stretch/>
        </p:blipFill>
        <p:spPr>
          <a:xfrm>
            <a:off x="8261685" y="5635231"/>
            <a:ext cx="1162230" cy="1296087"/>
          </a:xfrm>
          <a:prstGeom prst="rect">
            <a:avLst/>
          </a:prstGeom>
        </p:spPr>
      </p:pic>
      <p:sp>
        <p:nvSpPr>
          <p:cNvPr id="15" name="WordArt 3" descr="Environmental Systems &#10;Modeling Team">
            <a:extLst>
              <a:ext uri="{FF2B5EF4-FFF2-40B4-BE49-F238E27FC236}">
                <a16:creationId xmlns:a16="http://schemas.microsoft.com/office/drawing/2014/main" id="{82DC1E1B-09D6-45CD-941D-66951F4189B7}"/>
              </a:ext>
            </a:extLst>
          </p:cNvPr>
          <p:cNvSpPr>
            <a:spLocks noChangeArrowheads="1" noChangeShapeType="1" noTextEdit="1"/>
          </p:cNvSpPr>
          <p:nvPr/>
        </p:nvSpPr>
        <p:spPr bwMode="auto">
          <a:xfrm>
            <a:off x="8340651" y="5794410"/>
            <a:ext cx="977900" cy="121515"/>
          </a:xfrm>
          <a:prstGeom prst="rect">
            <a:avLst/>
          </a:prstGeom>
          <a:extLst>
            <a:ext uri="{AF507438-7753-43E0-B8FC-AC1667EBCBE1}">
              <a14:hiddenEffects xmlns:a14="http://schemas.microsoft.com/office/drawing/2010/main">
                <a:effectLst/>
              </a14:hiddenEffects>
            </a:ext>
          </a:extLst>
        </p:spPr>
        <p:txBody>
          <a:bodyPr wrap="none" fromWordArt="1">
            <a:prstTxWarp prst="textArchUp">
              <a:avLst>
                <a:gd name="adj" fmla="val 11218855"/>
              </a:avLst>
            </a:prstTxWarp>
          </a:bodyPr>
          <a:lstStyle/>
          <a:p>
            <a:pPr algn="ctr" rtl="0">
              <a:buNone/>
            </a:pPr>
            <a:r>
              <a:rPr lang="en-US" sz="3600" kern="10" spc="0" dirty="0">
                <a:ln w="15875" algn="ctr">
                  <a:solidFill>
                    <a:srgbClr val="000000"/>
                  </a:solidFill>
                  <a:round/>
                  <a:headEnd/>
                  <a:tailEnd/>
                </a:ln>
                <a:solidFill>
                  <a:srgbClr val="000000"/>
                </a:solidFill>
                <a:effectLst/>
                <a:latin typeface="+mj-lt"/>
                <a:cs typeface="Times New Roman" panose="02020603050405020304" pitchFamily="18" charset="0"/>
              </a:rPr>
              <a:t>Environmental Systems</a:t>
            </a:r>
          </a:p>
          <a:p>
            <a:pPr algn="ctr" rtl="0">
              <a:buNone/>
            </a:pPr>
            <a:r>
              <a:rPr lang="en-US" sz="3600" kern="10" spc="0" dirty="0">
                <a:ln w="15875" algn="ctr">
                  <a:solidFill>
                    <a:srgbClr val="000000"/>
                  </a:solidFill>
                  <a:round/>
                  <a:headEnd/>
                  <a:tailEnd/>
                </a:ln>
                <a:solidFill>
                  <a:srgbClr val="000000"/>
                </a:solidFill>
                <a:effectLst/>
                <a:latin typeface="+mj-lt"/>
                <a:cs typeface="Times New Roman" panose="02020603050405020304" pitchFamily="18" charset="0"/>
              </a:rPr>
              <a:t>Modeling Team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Grid Restrictions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10</a:t>
            </a:fld>
            <a:endParaRPr lang="en-US"/>
          </a:p>
        </p:txBody>
      </p:sp>
      <p:sp>
        <p:nvSpPr>
          <p:cNvPr id="11" name="Content Placeholder 2">
            <a:extLst>
              <a:ext uri="{FF2B5EF4-FFF2-40B4-BE49-F238E27FC236}">
                <a16:creationId xmlns:a16="http://schemas.microsoft.com/office/drawing/2014/main" id="{A79BB0C4-396F-4DC4-A1A5-E84026638531}"/>
              </a:ext>
            </a:extLst>
          </p:cNvPr>
          <p:cNvSpPr txBox="1">
            <a:spLocks/>
          </p:cNvSpPr>
          <p:nvPr/>
        </p:nvSpPr>
        <p:spPr>
          <a:xfrm>
            <a:off x="186554" y="1027340"/>
            <a:ext cx="5909446" cy="523727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 grid must satisfy the conditions:</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Cell widths cannot increase with depth.</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A branch may connect to other branches at its upstream or downstream segment, but a branch may not enter or leave itself.</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Two branches may not connect at the same segment of another branch.</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 bathymetry input file contains the longitudinal grid spacing [DLX], initial water surface elevation [WSEL], segment orientations [PHI0], vertical grid spacing [H], bottom friction [FRICT], and average cell widths [B].</a:t>
            </a:r>
          </a:p>
        </p:txBody>
      </p:sp>
      <p:pic>
        <p:nvPicPr>
          <p:cNvPr id="13" name="Picture 12">
            <a:extLst>
              <a:ext uri="{FF2B5EF4-FFF2-40B4-BE49-F238E27FC236}">
                <a16:creationId xmlns:a16="http://schemas.microsoft.com/office/drawing/2014/main" id="{0A6D455C-F624-4143-939D-FC78C0C86662}"/>
              </a:ext>
            </a:extLst>
          </p:cNvPr>
          <p:cNvPicPr>
            <a:picLocks noChangeAspect="1"/>
          </p:cNvPicPr>
          <p:nvPr/>
        </p:nvPicPr>
        <p:blipFill rotWithShape="1">
          <a:blip r:embed="rId2"/>
          <a:srcRect l="833" t="633" r="1781" b="1473"/>
          <a:stretch/>
        </p:blipFill>
        <p:spPr>
          <a:xfrm>
            <a:off x="6465986" y="903526"/>
            <a:ext cx="5232483" cy="5050948"/>
          </a:xfrm>
          <a:prstGeom prst="rect">
            <a:avLst/>
          </a:prstGeom>
          <a:ln w="9525">
            <a:solidFill>
              <a:schemeClr val="tx1"/>
            </a:solidFill>
          </a:ln>
        </p:spPr>
      </p:pic>
      <p:sp>
        <p:nvSpPr>
          <p:cNvPr id="15" name="TextBox 14">
            <a:extLst>
              <a:ext uri="{FF2B5EF4-FFF2-40B4-BE49-F238E27FC236}">
                <a16:creationId xmlns:a16="http://schemas.microsoft.com/office/drawing/2014/main" id="{2DDBECAB-31B0-4B58-88A1-C6FCA95A4A8E}"/>
              </a:ext>
            </a:extLst>
          </p:cNvPr>
          <p:cNvSpPr txBox="1"/>
          <p:nvPr/>
        </p:nvSpPr>
        <p:spPr>
          <a:xfrm>
            <a:off x="6465985" y="5954474"/>
            <a:ext cx="5232483" cy="253916"/>
          </a:xfrm>
          <a:prstGeom prst="rect">
            <a:avLst/>
          </a:prstGeom>
          <a:noFill/>
        </p:spPr>
        <p:txBody>
          <a:bodyPr wrap="square">
            <a:spAutoFit/>
          </a:bodyPr>
          <a:lstStyle/>
          <a:p>
            <a:pPr algn="ctr"/>
            <a:r>
              <a:rPr lang="en-US" sz="1050" b="1" dirty="0"/>
              <a:t>East Canyon Reservoir W2 Bathymetry (plan, profile, and cross section views)</a:t>
            </a:r>
          </a:p>
        </p:txBody>
      </p:sp>
    </p:spTree>
    <p:extLst>
      <p:ext uri="{BB962C8B-B14F-4D97-AF65-F5344CB8AC3E}">
        <p14:creationId xmlns:p14="http://schemas.microsoft.com/office/powerpoint/2010/main" val="10657612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Grid Restrictions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11</a:t>
            </a:fld>
            <a:endParaRPr lang="en-US"/>
          </a:p>
        </p:txBody>
      </p:sp>
      <p:sp>
        <p:nvSpPr>
          <p:cNvPr id="11" name="Content Placeholder 2">
            <a:extLst>
              <a:ext uri="{FF2B5EF4-FFF2-40B4-BE49-F238E27FC236}">
                <a16:creationId xmlns:a16="http://schemas.microsoft.com/office/drawing/2014/main" id="{A79BB0C4-396F-4DC4-A1A5-E84026638531}"/>
              </a:ext>
            </a:extLst>
          </p:cNvPr>
          <p:cNvSpPr txBox="1">
            <a:spLocks/>
          </p:cNvSpPr>
          <p:nvPr/>
        </p:nvSpPr>
        <p:spPr>
          <a:xfrm>
            <a:off x="186554" y="1027340"/>
            <a:ext cx="5909446" cy="523727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After the bathymetry is generated, it should be checked to ensure the bottom elevation varies smoothly and represents the average slope over appropriate portions of the waterbody for reservoirs and estuaries.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Minimum bottom widths are often set at 5-15 m.</a:t>
            </a:r>
          </a:p>
          <a:p>
            <a:pPr lvl="1" fontAlgn="auto">
              <a:spcBef>
                <a:spcPts val="1000"/>
              </a:spcBef>
              <a:spcAft>
                <a:spcPts val="0"/>
              </a:spcAft>
              <a:defRPr/>
            </a:pPr>
            <a:r>
              <a:rPr kumimoji="0" lang="en-US" sz="1800" i="0" u="none" strike="noStrike" kern="1200" cap="none" spc="0" normalizeH="0" baseline="0" noProof="0" dirty="0">
                <a:ln>
                  <a:noFill/>
                </a:ln>
                <a:solidFill>
                  <a:sysClr val="windowText" lastClr="000000"/>
                </a:solidFill>
                <a:effectLst/>
                <a:uLnTx/>
                <a:uFillTx/>
                <a:ea typeface="+mn-ea"/>
                <a:cs typeface="+mn-cs"/>
              </a:rPr>
              <a:t>This helps increase timesteps with minimal impact on the volume-area-elevation curves.</a:t>
            </a:r>
          </a:p>
          <a:p>
            <a:pPr lvl="1" fontAlgn="auto">
              <a:spcBef>
                <a:spcPts val="1000"/>
              </a:spcBef>
              <a:spcAft>
                <a:spcPts val="0"/>
              </a:spcAft>
              <a:defRPr/>
            </a:pPr>
            <a:r>
              <a:rPr kumimoji="0" lang="en-US" sz="1800" i="0" u="none" strike="noStrike" kern="1200" cap="none" spc="0" normalizeH="0" baseline="0" noProof="0" dirty="0">
                <a:ln>
                  <a:noFill/>
                </a:ln>
                <a:solidFill>
                  <a:sysClr val="windowText" lastClr="000000"/>
                </a:solidFill>
                <a:effectLst/>
                <a:uLnTx/>
                <a:uFillTx/>
                <a:ea typeface="+mn-ea"/>
                <a:cs typeface="+mn-cs"/>
              </a:rPr>
              <a:t>However, increasing widths in the bottom layers can affect water quality since sediment oxygen demand and nutrient fluxes are dependent on bottom surface areas. </a:t>
            </a:r>
          </a:p>
          <a:p>
            <a:pPr fontAlgn="auto">
              <a:spcAft>
                <a:spcPts val="0"/>
              </a:spcAft>
              <a:defRPr/>
            </a:pPr>
            <a:r>
              <a:rPr kumimoji="0" lang="en-US" sz="1800" i="0" u="none" strike="noStrike" kern="1200" cap="none" spc="0" normalizeH="0" baseline="0" noProof="0" dirty="0">
                <a:ln>
                  <a:noFill/>
                </a:ln>
                <a:solidFill>
                  <a:sysClr val="windowText" lastClr="000000"/>
                </a:solidFill>
                <a:effectLst/>
                <a:uLnTx/>
                <a:uFillTx/>
                <a:ea typeface="+mn-ea"/>
                <a:cs typeface="+mn-cs"/>
              </a:rPr>
              <a:t>Refer to the bathymetry file and preprocessor output in the sample applications for additional guidance in setting up the bathymetry.</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US" sz="1800" i="0" u="none" strike="noStrike" kern="1200" cap="none" spc="0" normalizeH="0" baseline="0" noProof="0" dirty="0">
              <a:ln>
                <a:noFill/>
              </a:ln>
              <a:solidFill>
                <a:sysClr val="windowText" lastClr="000000"/>
              </a:solidFill>
              <a:effectLst/>
              <a:uLnTx/>
              <a:uFillTx/>
              <a:ea typeface="+mn-ea"/>
              <a:cs typeface="+mn-cs"/>
            </a:endParaRP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US" sz="1800" i="0" u="none" strike="noStrike" kern="1200" cap="none" spc="0" normalizeH="0" baseline="0" noProof="0" dirty="0">
              <a:ln>
                <a:noFill/>
              </a:ln>
              <a:solidFill>
                <a:sysClr val="windowText" lastClr="000000"/>
              </a:solidFill>
              <a:effectLst/>
              <a:uLnTx/>
              <a:uFillTx/>
              <a:ea typeface="+mn-ea"/>
              <a:cs typeface="+mn-cs"/>
            </a:endParaRPr>
          </a:p>
        </p:txBody>
      </p:sp>
      <p:pic>
        <p:nvPicPr>
          <p:cNvPr id="13" name="Picture 12">
            <a:extLst>
              <a:ext uri="{FF2B5EF4-FFF2-40B4-BE49-F238E27FC236}">
                <a16:creationId xmlns:a16="http://schemas.microsoft.com/office/drawing/2014/main" id="{0A6D455C-F624-4143-939D-FC78C0C86662}"/>
              </a:ext>
            </a:extLst>
          </p:cNvPr>
          <p:cNvPicPr>
            <a:picLocks noChangeAspect="1"/>
          </p:cNvPicPr>
          <p:nvPr/>
        </p:nvPicPr>
        <p:blipFill rotWithShape="1">
          <a:blip r:embed="rId2"/>
          <a:srcRect l="833" t="633" r="1781" b="1473"/>
          <a:stretch/>
        </p:blipFill>
        <p:spPr>
          <a:xfrm>
            <a:off x="6465986" y="903526"/>
            <a:ext cx="5232483" cy="5050948"/>
          </a:xfrm>
          <a:prstGeom prst="rect">
            <a:avLst/>
          </a:prstGeom>
          <a:ln w="9525">
            <a:solidFill>
              <a:schemeClr val="tx1"/>
            </a:solidFill>
          </a:ln>
        </p:spPr>
      </p:pic>
      <p:sp>
        <p:nvSpPr>
          <p:cNvPr id="15" name="TextBox 14">
            <a:extLst>
              <a:ext uri="{FF2B5EF4-FFF2-40B4-BE49-F238E27FC236}">
                <a16:creationId xmlns:a16="http://schemas.microsoft.com/office/drawing/2014/main" id="{2DDBECAB-31B0-4B58-88A1-C6FCA95A4A8E}"/>
              </a:ext>
            </a:extLst>
          </p:cNvPr>
          <p:cNvSpPr txBox="1"/>
          <p:nvPr/>
        </p:nvSpPr>
        <p:spPr>
          <a:xfrm>
            <a:off x="6465985" y="5954474"/>
            <a:ext cx="5232483" cy="253916"/>
          </a:xfrm>
          <a:prstGeom prst="rect">
            <a:avLst/>
          </a:prstGeom>
          <a:noFill/>
        </p:spPr>
        <p:txBody>
          <a:bodyPr wrap="square">
            <a:spAutoFit/>
          </a:bodyPr>
          <a:lstStyle/>
          <a:p>
            <a:pPr algn="ctr"/>
            <a:r>
              <a:rPr lang="en-US" sz="1050" b="1" dirty="0"/>
              <a:t>East Canyon Reservoir W2 Bathymetry (plan, profile, and cross section views)</a:t>
            </a:r>
          </a:p>
        </p:txBody>
      </p:sp>
    </p:spTree>
    <p:extLst>
      <p:ext uri="{BB962C8B-B14F-4D97-AF65-F5344CB8AC3E}">
        <p14:creationId xmlns:p14="http://schemas.microsoft.com/office/powerpoint/2010/main" val="25357731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File</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12</a:t>
            </a:fld>
            <a:endParaRPr lang="en-US"/>
          </a:p>
        </p:txBody>
      </p:sp>
      <p:pic>
        <p:nvPicPr>
          <p:cNvPr id="8" name="Picture 7">
            <a:extLst>
              <a:ext uri="{FF2B5EF4-FFF2-40B4-BE49-F238E27FC236}">
                <a16:creationId xmlns:a16="http://schemas.microsoft.com/office/drawing/2014/main" id="{16D77ADF-A7F5-4BCA-944C-72417347A54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54824" y="1411629"/>
            <a:ext cx="5102914" cy="3645635"/>
          </a:xfrm>
          <a:prstGeom prst="rect">
            <a:avLst/>
          </a:prstGeom>
          <a:solidFill>
            <a:schemeClr val="bg1">
              <a:lumMod val="95000"/>
              <a:alpha val="50000"/>
            </a:schemeClr>
          </a:solidFill>
          <a:ln w="9525">
            <a:solidFill>
              <a:schemeClr val="tx1"/>
            </a:solidFill>
          </a:ln>
        </p:spPr>
      </p:pic>
      <p:sp>
        <p:nvSpPr>
          <p:cNvPr id="10" name="Content Placeholder 2">
            <a:extLst>
              <a:ext uri="{FF2B5EF4-FFF2-40B4-BE49-F238E27FC236}">
                <a16:creationId xmlns:a16="http://schemas.microsoft.com/office/drawing/2014/main" id="{FCBF5E1B-E45E-4699-8EC7-4F6379665C08}"/>
              </a:ext>
            </a:extLst>
          </p:cNvPr>
          <p:cNvSpPr txBox="1">
            <a:spLocks/>
          </p:cNvSpPr>
          <p:nvPr/>
        </p:nvSpPr>
        <p:spPr>
          <a:xfrm>
            <a:off x="195262" y="1016860"/>
            <a:ext cx="6439001" cy="52866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i="0" u="none" strike="noStrike" kern="1200" cap="none" spc="0" normalizeH="0" baseline="0" noProof="0" dirty="0">
                <a:ln>
                  <a:noFill/>
                </a:ln>
                <a:solidFill>
                  <a:sysClr val="windowText" lastClr="000000"/>
                </a:solidFill>
                <a:effectLst/>
                <a:uLnTx/>
                <a:uFillTx/>
                <a:ea typeface="+mn-ea"/>
                <a:cs typeface="+mn-cs"/>
              </a:rPr>
              <a:t>The bathymetry file(s) contains information specifying the:</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Segment lengths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Water surface elevations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Segment orientations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Bottom friction</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Layer heights for each segment</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sysClr val="windowText" lastClr="000000"/>
                </a:solidFill>
                <a:effectLst/>
                <a:uLnTx/>
                <a:uFillTx/>
                <a:ea typeface="+mn-ea"/>
                <a:cs typeface="+mn-cs"/>
              </a:rPr>
              <a:t>Average widths for each grid cell.</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800" i="0" u="none" strike="noStrike" kern="1200" cap="none" spc="0" normalizeH="0" baseline="0" noProof="0" dirty="0">
              <a:ln>
                <a:noFill/>
              </a:ln>
              <a:solidFill>
                <a:sysClr val="windowText" lastClr="000000"/>
              </a:solidFill>
              <a:effectLst/>
              <a:uLnTx/>
              <a:uFillTx/>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800" i="0" u="none" strike="noStrike" kern="1200" cap="none" spc="0" normalizeH="0" baseline="0" noProof="0" dirty="0">
              <a:ln>
                <a:noFill/>
              </a:ln>
              <a:solidFill>
                <a:sysClr val="windowText" lastClr="000000"/>
              </a:solidFill>
              <a:effectLst/>
              <a:uLnTx/>
              <a:uFillTx/>
              <a:ea typeface="+mn-ea"/>
              <a:cs typeface="+mn-cs"/>
            </a:endParaRPr>
          </a:p>
        </p:txBody>
      </p:sp>
    </p:spTree>
    <p:extLst>
      <p:ext uri="{BB962C8B-B14F-4D97-AF65-F5344CB8AC3E}">
        <p14:creationId xmlns:p14="http://schemas.microsoft.com/office/powerpoint/2010/main" val="3670425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File Guidelines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13</a:t>
            </a:fld>
            <a:endParaRPr lang="en-US"/>
          </a:p>
        </p:txBody>
      </p:sp>
      <p:pic>
        <p:nvPicPr>
          <p:cNvPr id="8" name="Picture 7">
            <a:extLst>
              <a:ext uri="{FF2B5EF4-FFF2-40B4-BE49-F238E27FC236}">
                <a16:creationId xmlns:a16="http://schemas.microsoft.com/office/drawing/2014/main" id="{16D77ADF-A7F5-4BCA-944C-72417347A54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54824" y="1411629"/>
            <a:ext cx="5102914" cy="3645635"/>
          </a:xfrm>
          <a:prstGeom prst="rect">
            <a:avLst/>
          </a:prstGeom>
          <a:solidFill>
            <a:schemeClr val="bg1">
              <a:lumMod val="95000"/>
              <a:alpha val="50000"/>
            </a:schemeClr>
          </a:solidFill>
          <a:ln w="9525">
            <a:solidFill>
              <a:schemeClr val="tx1"/>
            </a:solidFill>
          </a:ln>
        </p:spPr>
      </p:pic>
      <p:sp>
        <p:nvSpPr>
          <p:cNvPr id="10" name="Content Placeholder 2">
            <a:extLst>
              <a:ext uri="{FF2B5EF4-FFF2-40B4-BE49-F238E27FC236}">
                <a16:creationId xmlns:a16="http://schemas.microsoft.com/office/drawing/2014/main" id="{FCBF5E1B-E45E-4699-8EC7-4F6379665C08}"/>
              </a:ext>
            </a:extLst>
          </p:cNvPr>
          <p:cNvSpPr txBox="1">
            <a:spLocks/>
          </p:cNvSpPr>
          <p:nvPr/>
        </p:nvSpPr>
        <p:spPr>
          <a:xfrm>
            <a:off x="195262" y="1016860"/>
            <a:ext cx="6439001" cy="528666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It is recommended that the user numbers the branches starting with the mainstem as branch 1.  The remaining branch numbers should be numbered consecutively starting with the most upstream branch and followed by the remaining branches as one moves down-stream.</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Each branch is surrounded by a segment of boundary cells (cells with zero widths) on both the upstream and downstream ends.  Note that this requirement results in two segments of zero widths between each branch.</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Boundary cells must also be included at the top and bottom of each segment.</a:t>
            </a:r>
          </a:p>
        </p:txBody>
      </p:sp>
    </p:spTree>
    <p:extLst>
      <p:ext uri="{BB962C8B-B14F-4D97-AF65-F5344CB8AC3E}">
        <p14:creationId xmlns:p14="http://schemas.microsoft.com/office/powerpoint/2010/main" val="1954322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File Guidelines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14</a:t>
            </a:fld>
            <a:endParaRPr lang="en-US"/>
          </a:p>
        </p:txBody>
      </p:sp>
      <p:pic>
        <p:nvPicPr>
          <p:cNvPr id="8" name="Picture 7">
            <a:extLst>
              <a:ext uri="{FF2B5EF4-FFF2-40B4-BE49-F238E27FC236}">
                <a16:creationId xmlns:a16="http://schemas.microsoft.com/office/drawing/2014/main" id="{16D77ADF-A7F5-4BCA-944C-72417347A54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54824" y="1411629"/>
            <a:ext cx="5102914" cy="3645635"/>
          </a:xfrm>
          <a:prstGeom prst="rect">
            <a:avLst/>
          </a:prstGeom>
          <a:solidFill>
            <a:schemeClr val="bg1">
              <a:lumMod val="95000"/>
              <a:alpha val="50000"/>
            </a:schemeClr>
          </a:solidFill>
          <a:ln w="9525">
            <a:solidFill>
              <a:schemeClr val="tx1"/>
            </a:solidFill>
          </a:ln>
        </p:spPr>
      </p:pic>
      <p:sp>
        <p:nvSpPr>
          <p:cNvPr id="10" name="Content Placeholder 2">
            <a:extLst>
              <a:ext uri="{FF2B5EF4-FFF2-40B4-BE49-F238E27FC236}">
                <a16:creationId xmlns:a16="http://schemas.microsoft.com/office/drawing/2014/main" id="{FCBF5E1B-E45E-4699-8EC7-4F6379665C08}"/>
              </a:ext>
            </a:extLst>
          </p:cNvPr>
          <p:cNvSpPr txBox="1">
            <a:spLocks/>
          </p:cNvSpPr>
          <p:nvPr/>
        </p:nvSpPr>
        <p:spPr>
          <a:xfrm>
            <a:off x="195262" y="1016860"/>
            <a:ext cx="6439001" cy="528666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marR="0" lvl="0" indent="-514350" algn="l"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Cell widths start at layer 1 and continue to the maximum number of layers [KMX].  The number of layers specified in this file must match the value of [KMX] in the control file. </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Only cells that are potentially active have non-zero widths.  The first layer, boundary segment cells, and cells below the reservoir bottom elevation at a given segment have zero widths. </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A separate bathymetry file is required for each waterbody.</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startAt="4"/>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 segment angles are relative to N. Figure 31 shows an example of segment orientation.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000" i="0" u="none" strike="noStrike" kern="1200" cap="none" spc="0" normalizeH="0" baseline="0" noProof="0" dirty="0">
              <a:ln>
                <a:noFill/>
              </a:ln>
              <a:solidFill>
                <a:sysClr val="windowText" lastClr="000000"/>
              </a:solidFill>
              <a:effectLst/>
              <a:uLnTx/>
              <a:uFillTx/>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000" i="0" u="none" strike="noStrike" kern="1200" cap="none" spc="0" normalizeH="0" baseline="0" noProof="0" dirty="0">
              <a:ln>
                <a:noFill/>
              </a:ln>
              <a:solidFill>
                <a:sysClr val="windowText" lastClr="000000"/>
              </a:solidFill>
              <a:effectLst/>
              <a:uLnTx/>
              <a:uFillTx/>
              <a:ea typeface="+mn-ea"/>
              <a:cs typeface="+mn-cs"/>
            </a:endParaRPr>
          </a:p>
        </p:txBody>
      </p:sp>
    </p:spTree>
    <p:extLst>
      <p:ext uri="{BB962C8B-B14F-4D97-AF65-F5344CB8AC3E}">
        <p14:creationId xmlns:p14="http://schemas.microsoft.com/office/powerpoint/2010/main" val="9303255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Files: CSV Format</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15</a:t>
            </a:fld>
            <a:endParaRPr lang="en-US"/>
          </a:p>
        </p:txBody>
      </p:sp>
      <p:sp>
        <p:nvSpPr>
          <p:cNvPr id="14" name="Content Placeholder 2">
            <a:extLst>
              <a:ext uri="{FF2B5EF4-FFF2-40B4-BE49-F238E27FC236}">
                <a16:creationId xmlns:a16="http://schemas.microsoft.com/office/drawing/2014/main" id="{7CDAFE9C-9C69-4B37-B606-5827622FDDAF}"/>
              </a:ext>
            </a:extLst>
          </p:cNvPr>
          <p:cNvSpPr txBox="1">
            <a:spLocks/>
          </p:cNvSpPr>
          <p:nvPr/>
        </p:nvSpPr>
        <p:spPr>
          <a:xfrm>
            <a:off x="176826" y="1015412"/>
            <a:ext cx="11801473" cy="1230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We recommend developing the bathymetry in Microsoft Excel and then saving as a Comma-Separated Value (CSV) file, with the values delimited by commas.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This requires inserting the “$” character as the first character of the first line.</a:t>
            </a:r>
          </a:p>
        </p:txBody>
      </p:sp>
      <p:pic>
        <p:nvPicPr>
          <p:cNvPr id="17" name="Picture 16">
            <a:extLst>
              <a:ext uri="{FF2B5EF4-FFF2-40B4-BE49-F238E27FC236}">
                <a16:creationId xmlns:a16="http://schemas.microsoft.com/office/drawing/2014/main" id="{16FD4A93-0C1B-44C1-BBEA-C8C4427F6E2D}"/>
              </a:ext>
            </a:extLst>
          </p:cNvPr>
          <p:cNvPicPr>
            <a:picLocks noChangeAspect="1"/>
          </p:cNvPicPr>
          <p:nvPr/>
        </p:nvPicPr>
        <p:blipFill>
          <a:blip r:embed="rId2" cstate="print"/>
          <a:srcRect/>
          <a:stretch>
            <a:fillRect/>
          </a:stretch>
        </p:blipFill>
        <p:spPr bwMode="auto">
          <a:xfrm>
            <a:off x="393081" y="2101176"/>
            <a:ext cx="11368962" cy="4173208"/>
          </a:xfrm>
          <a:prstGeom prst="rect">
            <a:avLst/>
          </a:prstGeom>
          <a:solidFill>
            <a:schemeClr val="bg1">
              <a:lumMod val="95000"/>
              <a:alpha val="64000"/>
            </a:schemeClr>
          </a:solidFill>
          <a:ln w="9525">
            <a:solidFill>
              <a:schemeClr val="tx1"/>
            </a:solidFill>
            <a:miter lim="800000"/>
            <a:headEnd/>
            <a:tailEnd/>
          </a:ln>
        </p:spPr>
      </p:pic>
    </p:spTree>
    <p:extLst>
      <p:ext uri="{BB962C8B-B14F-4D97-AF65-F5344CB8AC3E}">
        <p14:creationId xmlns:p14="http://schemas.microsoft.com/office/powerpoint/2010/main" val="27910471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CSV Format</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16</a:t>
            </a:fld>
            <a:endParaRPr lang="en-US"/>
          </a:p>
        </p:txBody>
      </p:sp>
      <p:pic>
        <p:nvPicPr>
          <p:cNvPr id="7" name="Picture 6">
            <a:extLst>
              <a:ext uri="{FF2B5EF4-FFF2-40B4-BE49-F238E27FC236}">
                <a16:creationId xmlns:a16="http://schemas.microsoft.com/office/drawing/2014/main" id="{E488F17A-EC8F-4D73-AF95-7933CF6B2A40}"/>
              </a:ext>
            </a:extLst>
          </p:cNvPr>
          <p:cNvPicPr>
            <a:picLocks noChangeAspect="1"/>
          </p:cNvPicPr>
          <p:nvPr/>
        </p:nvPicPr>
        <p:blipFill>
          <a:blip r:embed="rId2">
            <a:lum contrast="-20000"/>
          </a:blip>
          <a:stretch>
            <a:fillRect/>
          </a:stretch>
        </p:blipFill>
        <p:spPr>
          <a:xfrm>
            <a:off x="2751609" y="915532"/>
            <a:ext cx="6688782" cy="5319065"/>
          </a:xfrm>
          <a:prstGeom prst="rect">
            <a:avLst/>
          </a:prstGeom>
          <a:solidFill>
            <a:schemeClr val="tx2">
              <a:lumMod val="40000"/>
              <a:lumOff val="60000"/>
              <a:alpha val="92000"/>
            </a:schemeClr>
          </a:solidFill>
          <a:ln w="9525">
            <a:solidFill>
              <a:schemeClr val="tx1"/>
            </a:solidFill>
          </a:ln>
        </p:spPr>
      </p:pic>
    </p:spTree>
    <p:extLst>
      <p:ext uri="{BB962C8B-B14F-4D97-AF65-F5344CB8AC3E}">
        <p14:creationId xmlns:p14="http://schemas.microsoft.com/office/powerpoint/2010/main" val="23110950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Bathymetry: Questions?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17</a:t>
            </a:fld>
            <a:endParaRPr lang="en-US"/>
          </a:p>
        </p:txBody>
      </p:sp>
      <p:pic>
        <p:nvPicPr>
          <p:cNvPr id="6" name="Picture 5" descr="A body of water with a mountain in the background&#10;&#10;Description automatically generated">
            <a:extLst>
              <a:ext uri="{FF2B5EF4-FFF2-40B4-BE49-F238E27FC236}">
                <a16:creationId xmlns:a16="http://schemas.microsoft.com/office/drawing/2014/main" id="{20B3CA09-401D-4E28-9438-D761D1201550}"/>
              </a:ext>
            </a:extLst>
          </p:cNvPr>
          <p:cNvPicPr>
            <a:picLocks noChangeAspect="1"/>
          </p:cNvPicPr>
          <p:nvPr/>
        </p:nvPicPr>
        <p:blipFill>
          <a:blip r:embed="rId2"/>
          <a:stretch>
            <a:fillRect/>
          </a:stretch>
        </p:blipFill>
        <p:spPr>
          <a:xfrm>
            <a:off x="1494756" y="933855"/>
            <a:ext cx="9165614" cy="5155658"/>
          </a:xfrm>
          <a:prstGeom prst="rect">
            <a:avLst/>
          </a:prstGeom>
          <a:ln w="9525">
            <a:solidFill>
              <a:schemeClr val="tx1"/>
            </a:solidFill>
          </a:ln>
        </p:spPr>
      </p:pic>
    </p:spTree>
    <p:extLst>
      <p:ext uri="{BB962C8B-B14F-4D97-AF65-F5344CB8AC3E}">
        <p14:creationId xmlns:p14="http://schemas.microsoft.com/office/powerpoint/2010/main" val="3616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Computational Grid</a:t>
            </a:r>
          </a:p>
        </p:txBody>
      </p:sp>
      <p:sp>
        <p:nvSpPr>
          <p:cNvPr id="3" name="Content Placeholder 2"/>
          <p:cNvSpPr>
            <a:spLocks noGrp="1"/>
          </p:cNvSpPr>
          <p:nvPr>
            <p:ph idx="1"/>
          </p:nvPr>
        </p:nvSpPr>
        <p:spPr>
          <a:xfrm>
            <a:off x="406401" y="1008014"/>
            <a:ext cx="5689600" cy="4220809"/>
          </a:xfrm>
        </p:spPr>
        <p:txBody>
          <a:bodyPr/>
          <a:lstStyle/>
          <a:p>
            <a:r>
              <a:rPr lang="en-US" sz="2000" b="0" dirty="0">
                <a:solidFill>
                  <a:schemeClr val="tx1"/>
                </a:solidFill>
                <a:latin typeface="+mn-lt"/>
              </a:rPr>
              <a:t>The computational grid is the finite difference representation of the waterbody. The grid geometry is defined by:</a:t>
            </a:r>
          </a:p>
          <a:p>
            <a:pPr marL="285750" indent="-285750">
              <a:buClr>
                <a:schemeClr val="tx1"/>
              </a:buClr>
              <a:buFont typeface="Arial" panose="020B0604020202020204" pitchFamily="34" charset="0"/>
              <a:buChar char="•"/>
            </a:pPr>
            <a:r>
              <a:rPr lang="en-US" sz="2000" b="0" dirty="0">
                <a:solidFill>
                  <a:schemeClr val="tx1"/>
                </a:solidFill>
                <a:latin typeface="+mn-lt"/>
              </a:rPr>
              <a:t>Longitudinal spacing (segment length): DLX</a:t>
            </a:r>
          </a:p>
          <a:p>
            <a:pPr marL="285750" indent="-285750">
              <a:buClr>
                <a:schemeClr val="tx1"/>
              </a:buClr>
              <a:buFont typeface="Arial" panose="020B0604020202020204" pitchFamily="34" charset="0"/>
              <a:buChar char="•"/>
            </a:pPr>
            <a:r>
              <a:rPr lang="en-US" sz="2000" b="0" dirty="0">
                <a:solidFill>
                  <a:schemeClr val="tx1"/>
                </a:solidFill>
                <a:latin typeface="+mn-lt"/>
              </a:rPr>
              <a:t>Vertical spacing (layer height): H</a:t>
            </a:r>
          </a:p>
          <a:p>
            <a:pPr marL="285750" indent="-285750">
              <a:buClr>
                <a:schemeClr val="tx1"/>
              </a:buClr>
              <a:buFont typeface="Arial" panose="020B0604020202020204" pitchFamily="34" charset="0"/>
              <a:buChar char="•"/>
            </a:pPr>
            <a:r>
              <a:rPr lang="en-US" sz="2000" b="0" dirty="0">
                <a:solidFill>
                  <a:schemeClr val="tx1"/>
                </a:solidFill>
                <a:latin typeface="+mn-lt"/>
              </a:rPr>
              <a:t>Average cross-sectional width (cell width): B</a:t>
            </a:r>
          </a:p>
          <a:p>
            <a:pPr marL="285750" indent="-285750">
              <a:buClr>
                <a:schemeClr val="tx1"/>
              </a:buClr>
              <a:buFont typeface="Arial" panose="020B0604020202020204" pitchFamily="34" charset="0"/>
              <a:buChar char="•"/>
            </a:pPr>
            <a:r>
              <a:rPr lang="en-US" sz="2000" b="0" dirty="0">
                <a:solidFill>
                  <a:schemeClr val="tx1"/>
                </a:solidFill>
                <a:latin typeface="+mn-lt"/>
              </a:rPr>
              <a:t>Waterbody slope: SLOPE</a:t>
            </a:r>
          </a:p>
          <a:p>
            <a:endParaRPr lang="en-US" sz="2000" b="0" dirty="0">
              <a:solidFill>
                <a:schemeClr val="tx1"/>
              </a:solidFill>
              <a:latin typeface="+mn-lt"/>
            </a:endParaRPr>
          </a:p>
          <a:p>
            <a:r>
              <a:rPr lang="en-US" sz="2000" b="0" dirty="0">
                <a:solidFill>
                  <a:schemeClr val="tx1"/>
                </a:solidFill>
                <a:latin typeface="+mn-lt"/>
              </a:rPr>
              <a:t>The longitudinal and vertical spacing may vary from segment to segment and layer to layer, but the spacing should vary gradually from one segment or layer to the next to minimize discretization errors.</a:t>
            </a:r>
          </a:p>
          <a:p>
            <a:endParaRPr lang="en-US" sz="2000"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2</a:t>
            </a:fld>
            <a:endParaRPr lang="en-US"/>
          </a:p>
        </p:txBody>
      </p:sp>
      <p:pic>
        <p:nvPicPr>
          <p:cNvPr id="7" name="Picture 6" descr="w2_ver3">
            <a:extLst>
              <a:ext uri="{FF2B5EF4-FFF2-40B4-BE49-F238E27FC236}">
                <a16:creationId xmlns:a16="http://schemas.microsoft.com/office/drawing/2014/main" id="{126E2E12-C0C6-4AE8-8A52-0EC92843C50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572" t="10453" r="5445" b="4285"/>
          <a:stretch/>
        </p:blipFill>
        <p:spPr bwMode="auto">
          <a:xfrm>
            <a:off x="8087932" y="482368"/>
            <a:ext cx="3494468" cy="2840403"/>
          </a:xfrm>
          <a:prstGeom prst="rect">
            <a:avLst/>
          </a:prstGeom>
          <a:noFill/>
          <a:ln w="9525">
            <a:solidFill>
              <a:schemeClr val="tx1"/>
            </a:solidFill>
            <a:miter lim="800000"/>
            <a:headEnd/>
            <a:tailEnd/>
          </a:ln>
        </p:spPr>
      </p:pic>
      <p:pic>
        <p:nvPicPr>
          <p:cNvPr id="8" name="Picture 7">
            <a:hlinkClick r:id="rId3" action="ppaction://program"/>
            <a:extLst>
              <a:ext uri="{FF2B5EF4-FFF2-40B4-BE49-F238E27FC236}">
                <a16:creationId xmlns:a16="http://schemas.microsoft.com/office/drawing/2014/main" id="{1A4CD9D4-4178-48CB-9EF1-EB8B214AEC41}"/>
              </a:ext>
            </a:extLst>
          </p:cNvPr>
          <p:cNvPicPr>
            <a:picLocks noChangeAspect="1"/>
          </p:cNvPicPr>
          <p:nvPr/>
        </p:nvPicPr>
        <p:blipFill>
          <a:blip r:embed="rId4" cstate="print"/>
          <a:srcRect/>
          <a:stretch>
            <a:fillRect/>
          </a:stretch>
        </p:blipFill>
        <p:spPr bwMode="auto">
          <a:xfrm>
            <a:off x="8087932" y="3390659"/>
            <a:ext cx="3494468" cy="2840402"/>
          </a:xfrm>
          <a:prstGeom prst="rect">
            <a:avLst/>
          </a:prstGeom>
          <a:noFill/>
          <a:ln w="9525">
            <a:solidFill>
              <a:schemeClr val="tx1"/>
            </a:solidFill>
            <a:miter lim="800000"/>
            <a:headEnd/>
            <a:tailEnd/>
          </a:ln>
        </p:spPr>
      </p:pic>
    </p:spTree>
    <p:extLst>
      <p:ext uri="{BB962C8B-B14F-4D97-AF65-F5344CB8AC3E}">
        <p14:creationId xmlns:p14="http://schemas.microsoft.com/office/powerpoint/2010/main" val="2126151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cs typeface="Times New Roman" panose="02020603050405020304" pitchFamily="18" charset="0"/>
              </a:rPr>
              <a:t>Computational Grid</a:t>
            </a:r>
          </a:p>
        </p:txBody>
      </p:sp>
      <p:sp>
        <p:nvSpPr>
          <p:cNvPr id="3" name="Content Placeholder 2"/>
          <p:cNvSpPr>
            <a:spLocks noGrp="1"/>
          </p:cNvSpPr>
          <p:nvPr>
            <p:ph idx="1"/>
          </p:nvPr>
        </p:nvSpPr>
        <p:spPr>
          <a:xfrm>
            <a:off x="406401" y="1008014"/>
            <a:ext cx="5689600" cy="4220809"/>
          </a:xfrm>
        </p:spPr>
        <p:txBody>
          <a:bodyPr/>
          <a:lstStyle/>
          <a:p>
            <a:r>
              <a:rPr lang="en-US" sz="2000" b="0" dirty="0">
                <a:solidFill>
                  <a:schemeClr val="tx1"/>
                </a:solidFill>
                <a:latin typeface="+mn-lt"/>
              </a:rPr>
              <a:t>The computational grid is the finite difference representation of the waterbody. The grid geometry is defined by:</a:t>
            </a:r>
          </a:p>
          <a:p>
            <a:pPr marL="285750" indent="-285750">
              <a:buClr>
                <a:schemeClr val="tx1"/>
              </a:buClr>
              <a:buFont typeface="Arial" panose="020B0604020202020204" pitchFamily="34" charset="0"/>
              <a:buChar char="•"/>
            </a:pPr>
            <a:r>
              <a:rPr lang="en-US" sz="2000" b="0" dirty="0">
                <a:solidFill>
                  <a:schemeClr val="tx1"/>
                </a:solidFill>
                <a:latin typeface="+mn-lt"/>
              </a:rPr>
              <a:t>Longitudinal spacing (segment length): DLX</a:t>
            </a:r>
          </a:p>
          <a:p>
            <a:pPr marL="285750" indent="-285750">
              <a:buClr>
                <a:schemeClr val="tx1"/>
              </a:buClr>
              <a:buFont typeface="Arial" panose="020B0604020202020204" pitchFamily="34" charset="0"/>
              <a:buChar char="•"/>
            </a:pPr>
            <a:r>
              <a:rPr lang="en-US" sz="2000" b="0" dirty="0">
                <a:solidFill>
                  <a:schemeClr val="tx1"/>
                </a:solidFill>
                <a:latin typeface="+mn-lt"/>
              </a:rPr>
              <a:t>Vertical spacing (layer height): H</a:t>
            </a:r>
          </a:p>
          <a:p>
            <a:pPr marL="285750" indent="-285750">
              <a:buClr>
                <a:schemeClr val="tx1"/>
              </a:buClr>
              <a:buFont typeface="Arial" panose="020B0604020202020204" pitchFamily="34" charset="0"/>
              <a:buChar char="•"/>
            </a:pPr>
            <a:r>
              <a:rPr lang="en-US" sz="2000" b="0" dirty="0">
                <a:solidFill>
                  <a:schemeClr val="tx1"/>
                </a:solidFill>
                <a:latin typeface="+mn-lt"/>
              </a:rPr>
              <a:t>Average cross-sectional width (cell width): B</a:t>
            </a:r>
          </a:p>
          <a:p>
            <a:pPr marL="285750" indent="-285750">
              <a:buClr>
                <a:schemeClr val="tx1"/>
              </a:buClr>
              <a:buFont typeface="Arial" panose="020B0604020202020204" pitchFamily="34" charset="0"/>
              <a:buChar char="•"/>
            </a:pPr>
            <a:r>
              <a:rPr lang="en-US" sz="2000" b="0" dirty="0">
                <a:solidFill>
                  <a:schemeClr val="tx1"/>
                </a:solidFill>
                <a:latin typeface="+mn-lt"/>
              </a:rPr>
              <a:t>Waterbody slope: SLOPE</a:t>
            </a:r>
          </a:p>
          <a:p>
            <a:endParaRPr lang="en-US" sz="2000" b="0" dirty="0">
              <a:solidFill>
                <a:schemeClr val="tx1"/>
              </a:solidFill>
              <a:latin typeface="+mn-lt"/>
            </a:endParaRPr>
          </a:p>
          <a:p>
            <a:r>
              <a:rPr lang="en-US" sz="2000" b="0" dirty="0">
                <a:solidFill>
                  <a:schemeClr val="tx1"/>
                </a:solidFill>
                <a:latin typeface="+mn-lt"/>
              </a:rPr>
              <a:t>The longitudinal and vertical spacing may vary from segment to segment and layer to layer, but the spacing should vary gradually from one segment or layer to the next to minimize discretization errors.</a:t>
            </a:r>
          </a:p>
          <a:p>
            <a:endParaRPr lang="en-US" sz="2000"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3</a:t>
            </a:fld>
            <a:endParaRPr lang="en-US"/>
          </a:p>
        </p:txBody>
      </p:sp>
      <p:pic>
        <p:nvPicPr>
          <p:cNvPr id="4" name="Picture 3">
            <a:extLst>
              <a:ext uri="{FF2B5EF4-FFF2-40B4-BE49-F238E27FC236}">
                <a16:creationId xmlns:a16="http://schemas.microsoft.com/office/drawing/2014/main" id="{19BB1998-0B5A-8F3C-40C3-F8056D54269E}"/>
              </a:ext>
            </a:extLst>
          </p:cNvPr>
          <p:cNvPicPr>
            <a:picLocks noChangeAspect="1"/>
          </p:cNvPicPr>
          <p:nvPr/>
        </p:nvPicPr>
        <p:blipFill rotWithShape="1">
          <a:blip r:embed="rId2"/>
          <a:srcRect l="833" t="633" r="1781" b="1473"/>
          <a:stretch/>
        </p:blipFill>
        <p:spPr>
          <a:xfrm>
            <a:off x="6465986" y="903526"/>
            <a:ext cx="5232483" cy="5050948"/>
          </a:xfrm>
          <a:prstGeom prst="rect">
            <a:avLst/>
          </a:prstGeom>
          <a:ln w="9525">
            <a:solidFill>
              <a:schemeClr val="tx1"/>
            </a:solidFill>
          </a:ln>
        </p:spPr>
      </p:pic>
      <p:sp>
        <p:nvSpPr>
          <p:cNvPr id="6" name="TextBox 5">
            <a:extLst>
              <a:ext uri="{FF2B5EF4-FFF2-40B4-BE49-F238E27FC236}">
                <a16:creationId xmlns:a16="http://schemas.microsoft.com/office/drawing/2014/main" id="{FF8C0A9C-D3E6-C368-8FBC-CD1D9464236A}"/>
              </a:ext>
            </a:extLst>
          </p:cNvPr>
          <p:cNvSpPr txBox="1"/>
          <p:nvPr/>
        </p:nvSpPr>
        <p:spPr>
          <a:xfrm>
            <a:off x="6465985" y="5954474"/>
            <a:ext cx="5232483" cy="253916"/>
          </a:xfrm>
          <a:prstGeom prst="rect">
            <a:avLst/>
          </a:prstGeom>
          <a:noFill/>
        </p:spPr>
        <p:txBody>
          <a:bodyPr wrap="square">
            <a:spAutoFit/>
          </a:bodyPr>
          <a:lstStyle/>
          <a:p>
            <a:pPr algn="ctr"/>
            <a:r>
              <a:rPr lang="en-US" sz="1050" b="1" dirty="0"/>
              <a:t>East Canyon Reservoir W2 Bathymetry (plan, profile, and cross section views)</a:t>
            </a:r>
          </a:p>
        </p:txBody>
      </p:sp>
      <p:sp>
        <p:nvSpPr>
          <p:cNvPr id="9" name="TextBox 8">
            <a:extLst>
              <a:ext uri="{FF2B5EF4-FFF2-40B4-BE49-F238E27FC236}">
                <a16:creationId xmlns:a16="http://schemas.microsoft.com/office/drawing/2014/main" id="{A1D2944B-CD95-0F54-92BB-A4303F5C2FE3}"/>
              </a:ext>
            </a:extLst>
          </p:cNvPr>
          <p:cNvSpPr txBox="1"/>
          <p:nvPr/>
        </p:nvSpPr>
        <p:spPr>
          <a:xfrm>
            <a:off x="7108116" y="534194"/>
            <a:ext cx="1172584" cy="369332"/>
          </a:xfrm>
          <a:prstGeom prst="rect">
            <a:avLst/>
          </a:prstGeom>
          <a:noFill/>
        </p:spPr>
        <p:txBody>
          <a:bodyPr wrap="square" rtlCol="0">
            <a:spAutoFit/>
          </a:bodyPr>
          <a:lstStyle/>
          <a:p>
            <a:pPr algn="ctr"/>
            <a:r>
              <a:rPr lang="en-US" sz="1800" dirty="0"/>
              <a:t>Top View</a:t>
            </a:r>
          </a:p>
        </p:txBody>
      </p:sp>
      <p:sp>
        <p:nvSpPr>
          <p:cNvPr id="10" name="TextBox 9">
            <a:extLst>
              <a:ext uri="{FF2B5EF4-FFF2-40B4-BE49-F238E27FC236}">
                <a16:creationId xmlns:a16="http://schemas.microsoft.com/office/drawing/2014/main" id="{410840B6-7186-753A-8000-B62E043E00AB}"/>
              </a:ext>
            </a:extLst>
          </p:cNvPr>
          <p:cNvSpPr txBox="1"/>
          <p:nvPr/>
        </p:nvSpPr>
        <p:spPr>
          <a:xfrm>
            <a:off x="10172700" y="5044157"/>
            <a:ext cx="1226170" cy="369332"/>
          </a:xfrm>
          <a:prstGeom prst="rect">
            <a:avLst/>
          </a:prstGeom>
          <a:noFill/>
        </p:spPr>
        <p:txBody>
          <a:bodyPr wrap="square" rtlCol="0">
            <a:spAutoFit/>
          </a:bodyPr>
          <a:lstStyle/>
          <a:p>
            <a:pPr algn="ctr"/>
            <a:r>
              <a:rPr lang="en-US" sz="1800" dirty="0"/>
              <a:t>Side View</a:t>
            </a:r>
          </a:p>
        </p:txBody>
      </p:sp>
      <p:sp>
        <p:nvSpPr>
          <p:cNvPr id="11" name="TextBox 10">
            <a:extLst>
              <a:ext uri="{FF2B5EF4-FFF2-40B4-BE49-F238E27FC236}">
                <a16:creationId xmlns:a16="http://schemas.microsoft.com/office/drawing/2014/main" id="{3DB217D3-8833-E771-2714-ECB97D76D889}"/>
              </a:ext>
            </a:extLst>
          </p:cNvPr>
          <p:cNvSpPr txBox="1"/>
          <p:nvPr/>
        </p:nvSpPr>
        <p:spPr>
          <a:xfrm>
            <a:off x="9082226" y="326444"/>
            <a:ext cx="2424733" cy="584775"/>
          </a:xfrm>
          <a:prstGeom prst="rect">
            <a:avLst/>
          </a:prstGeom>
          <a:noFill/>
        </p:spPr>
        <p:txBody>
          <a:bodyPr wrap="square" rtlCol="0">
            <a:spAutoFit/>
          </a:bodyPr>
          <a:lstStyle/>
          <a:p>
            <a:pPr algn="ctr"/>
            <a:r>
              <a:rPr lang="en-US" sz="1600" dirty="0"/>
              <a:t>Front View</a:t>
            </a:r>
          </a:p>
          <a:p>
            <a:pPr algn="ctr"/>
            <a:r>
              <a:rPr lang="en-US" sz="1600" dirty="0"/>
              <a:t>(Looking Upstream)</a:t>
            </a:r>
          </a:p>
        </p:txBody>
      </p:sp>
    </p:spTree>
    <p:extLst>
      <p:ext uri="{BB962C8B-B14F-4D97-AF65-F5344CB8AC3E}">
        <p14:creationId xmlns:p14="http://schemas.microsoft.com/office/powerpoint/2010/main" val="11998373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Geometric Data</a:t>
            </a:r>
          </a:p>
        </p:txBody>
      </p:sp>
      <p:sp>
        <p:nvSpPr>
          <p:cNvPr id="3" name="Content Placeholder 2"/>
          <p:cNvSpPr>
            <a:spLocks noGrp="1"/>
          </p:cNvSpPr>
          <p:nvPr>
            <p:ph idx="1"/>
          </p:nvPr>
        </p:nvSpPr>
        <p:spPr>
          <a:xfrm>
            <a:off x="195263" y="954168"/>
            <a:ext cx="11801474" cy="2423315"/>
          </a:xfrm>
        </p:spPr>
        <p:txBody>
          <a:bodyPr/>
          <a:lstStyle/>
          <a:p>
            <a:r>
              <a:rPr lang="en-US" sz="2000" b="0" dirty="0">
                <a:solidFill>
                  <a:schemeClr val="tx1"/>
                </a:solidFill>
              </a:rPr>
              <a:t>The following data are needed to set up the Geometry:</a:t>
            </a:r>
          </a:p>
          <a:p>
            <a:pPr marL="285750" indent="-285750">
              <a:buClrTx/>
              <a:buFont typeface="Arial" panose="020B0604020202020204" pitchFamily="34" charset="0"/>
              <a:buChar char="•"/>
            </a:pPr>
            <a:r>
              <a:rPr lang="en-US" sz="2000" b="0" dirty="0">
                <a:solidFill>
                  <a:schemeClr val="tx1"/>
                </a:solidFill>
              </a:rPr>
              <a:t>Elevation Data</a:t>
            </a:r>
          </a:p>
          <a:p>
            <a:pPr marL="857250" lvl="1" indent="-285750">
              <a:buClrTx/>
            </a:pPr>
            <a:r>
              <a:rPr lang="en-US" sz="2000" b="0" dirty="0">
                <a:solidFill>
                  <a:schemeClr val="tx1"/>
                </a:solidFill>
              </a:rPr>
              <a:t>Topographic map</a:t>
            </a:r>
          </a:p>
          <a:p>
            <a:pPr marL="857250" lvl="1" indent="-285750">
              <a:buClrTx/>
            </a:pPr>
            <a:r>
              <a:rPr lang="en-US" sz="2000" b="0" dirty="0">
                <a:solidFill>
                  <a:schemeClr val="tx1"/>
                </a:solidFill>
              </a:rPr>
              <a:t>Digital Elevation Map (DEM)</a:t>
            </a:r>
          </a:p>
          <a:p>
            <a:pPr marL="857250" lvl="1" indent="-285750">
              <a:buClrTx/>
            </a:pPr>
            <a:r>
              <a:rPr lang="en-US" sz="2000" b="0" dirty="0">
                <a:solidFill>
                  <a:schemeClr val="tx1"/>
                </a:solidFill>
              </a:rPr>
              <a:t>Sediment range surveys</a:t>
            </a:r>
          </a:p>
          <a:p>
            <a:pPr marL="285750" indent="-285750">
              <a:buClrTx/>
              <a:buFont typeface="Arial" panose="020B0604020202020204" pitchFamily="34" charset="0"/>
              <a:buChar char="•"/>
            </a:pPr>
            <a:r>
              <a:rPr lang="en-US" sz="2000" b="0" dirty="0">
                <a:solidFill>
                  <a:schemeClr val="tx1"/>
                </a:solidFill>
              </a:rPr>
              <a:t>Volume-Area-Elevation Table</a:t>
            </a:r>
          </a:p>
          <a:p>
            <a:endParaRPr lang="en-US" sz="2000" b="0" dirty="0">
              <a:solidFill>
                <a:schemeClr val="tx1"/>
              </a:solidFill>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4</a:t>
            </a:fld>
            <a:endParaRPr lang="en-US"/>
          </a:p>
        </p:txBody>
      </p:sp>
      <p:graphicFrame>
        <p:nvGraphicFramePr>
          <p:cNvPr id="13" name="Chart 12">
            <a:extLst>
              <a:ext uri="{FF2B5EF4-FFF2-40B4-BE49-F238E27FC236}">
                <a16:creationId xmlns:a16="http://schemas.microsoft.com/office/drawing/2014/main" id="{A3005B01-16C8-4AAB-9A3E-FA10648F9C7A}"/>
              </a:ext>
            </a:extLst>
          </p:cNvPr>
          <p:cNvGraphicFramePr>
            <a:graphicFrameLocks/>
          </p:cNvGraphicFramePr>
          <p:nvPr>
            <p:extLst>
              <p:ext uri="{D42A27DB-BD31-4B8C-83A1-F6EECF244321}">
                <p14:modId xmlns:p14="http://schemas.microsoft.com/office/powerpoint/2010/main" val="1564300734"/>
              </p:ext>
            </p:extLst>
          </p:nvPr>
        </p:nvGraphicFramePr>
        <p:xfrm>
          <a:off x="5366056" y="2903283"/>
          <a:ext cx="6005208" cy="3247552"/>
        </p:xfrm>
        <a:graphic>
          <a:graphicData uri="http://schemas.openxmlformats.org/drawingml/2006/chart">
            <c:chart xmlns:c="http://schemas.openxmlformats.org/drawingml/2006/chart" xmlns:r="http://schemas.openxmlformats.org/officeDocument/2006/relationships" r:id="rId2"/>
          </a:graphicData>
        </a:graphic>
      </p:graphicFrame>
      <p:pic>
        <p:nvPicPr>
          <p:cNvPr id="15" name="Picture 14" descr="A body of water with a mountain in the background&#10;&#10;Description automatically generated">
            <a:extLst>
              <a:ext uri="{FF2B5EF4-FFF2-40B4-BE49-F238E27FC236}">
                <a16:creationId xmlns:a16="http://schemas.microsoft.com/office/drawing/2014/main" id="{96998645-FD89-4F43-BAC5-AEECF091E1A6}"/>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Lst>
          </a:blip>
          <a:stretch>
            <a:fillRect/>
          </a:stretch>
        </p:blipFill>
        <p:spPr>
          <a:xfrm>
            <a:off x="7014860" y="389063"/>
            <a:ext cx="4348265" cy="2199802"/>
          </a:xfrm>
          <a:prstGeom prst="rect">
            <a:avLst/>
          </a:prstGeom>
          <a:ln w="9525">
            <a:solidFill>
              <a:schemeClr val="tx1"/>
            </a:solidFill>
          </a:ln>
        </p:spPr>
      </p:pic>
      <p:pic>
        <p:nvPicPr>
          <p:cNvPr id="10" name="Picture 9">
            <a:extLst>
              <a:ext uri="{FF2B5EF4-FFF2-40B4-BE49-F238E27FC236}">
                <a16:creationId xmlns:a16="http://schemas.microsoft.com/office/drawing/2014/main" id="{D42A3944-5EA4-C377-9D06-6662007CD380}"/>
              </a:ext>
            </a:extLst>
          </p:cNvPr>
          <p:cNvPicPr>
            <a:picLocks noChangeAspect="1"/>
          </p:cNvPicPr>
          <p:nvPr/>
        </p:nvPicPr>
        <p:blipFill>
          <a:blip r:embed="rId5"/>
          <a:stretch>
            <a:fillRect/>
          </a:stretch>
        </p:blipFill>
        <p:spPr>
          <a:xfrm>
            <a:off x="1167187" y="3013935"/>
            <a:ext cx="2717800" cy="3136900"/>
          </a:xfrm>
          <a:prstGeom prst="rect">
            <a:avLst/>
          </a:prstGeom>
          <a:ln>
            <a:solidFill>
              <a:sysClr val="windowText" lastClr="000000"/>
            </a:solidFill>
          </a:ln>
        </p:spPr>
      </p:pic>
    </p:spTree>
    <p:extLst>
      <p:ext uri="{BB962C8B-B14F-4D97-AF65-F5344CB8AC3E}">
        <p14:creationId xmlns:p14="http://schemas.microsoft.com/office/powerpoint/2010/main" val="874274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Factors Affecting the Computational Grid</a:t>
            </a:r>
          </a:p>
        </p:txBody>
      </p:sp>
      <p:sp>
        <p:nvSpPr>
          <p:cNvPr id="3" name="Content Placeholder 2"/>
          <p:cNvSpPr>
            <a:spLocks noGrp="1"/>
          </p:cNvSpPr>
          <p:nvPr>
            <p:ph idx="1"/>
          </p:nvPr>
        </p:nvSpPr>
        <p:spPr>
          <a:xfrm>
            <a:off x="186554" y="1122416"/>
            <a:ext cx="11801474" cy="2423315"/>
          </a:xfrm>
        </p:spPr>
        <p:txBody>
          <a:bodyPr/>
          <a:lstStyle/>
          <a:p>
            <a:pPr marL="285750" indent="-285750">
              <a:buClr>
                <a:schemeClr val="tx1"/>
              </a:buClr>
              <a:buFont typeface="Arial" panose="020B0604020202020204" pitchFamily="34" charset="0"/>
              <a:buChar char="•"/>
            </a:pPr>
            <a:r>
              <a:rPr lang="en-US" sz="2000" b="0" dirty="0">
                <a:solidFill>
                  <a:schemeClr val="tx1"/>
                </a:solidFill>
              </a:rPr>
              <a:t>Areas of strongest gradients</a:t>
            </a:r>
          </a:p>
          <a:p>
            <a:pPr marL="285750" indent="-285750">
              <a:buClr>
                <a:schemeClr val="tx1"/>
              </a:buClr>
              <a:buFont typeface="Arial" panose="020B0604020202020204" pitchFamily="34" charset="0"/>
              <a:buChar char="•"/>
            </a:pPr>
            <a:r>
              <a:rPr lang="en-US" sz="2000" b="0" dirty="0">
                <a:solidFill>
                  <a:schemeClr val="tx1"/>
                </a:solidFill>
              </a:rPr>
              <a:t>Computational and memory requirements</a:t>
            </a:r>
          </a:p>
          <a:p>
            <a:pPr marL="285750" indent="-285750">
              <a:buClr>
                <a:schemeClr val="tx1"/>
              </a:buClr>
              <a:buFont typeface="Arial" panose="020B0604020202020204" pitchFamily="34" charset="0"/>
              <a:buChar char="•"/>
            </a:pPr>
            <a:r>
              <a:rPr lang="en-US" sz="2000" b="0" dirty="0">
                <a:solidFill>
                  <a:schemeClr val="tx1"/>
                </a:solidFill>
              </a:rPr>
              <a:t>Bottom slope</a:t>
            </a:r>
          </a:p>
          <a:p>
            <a:pPr marL="285750" indent="-285750">
              <a:buClr>
                <a:schemeClr val="tx1"/>
              </a:buClr>
              <a:buFont typeface="Arial" panose="020B0604020202020204" pitchFamily="34" charset="0"/>
              <a:buChar char="•"/>
            </a:pPr>
            <a:r>
              <a:rPr lang="en-US" sz="2000" b="0" dirty="0">
                <a:solidFill>
                  <a:schemeClr val="tx1"/>
                </a:solidFill>
              </a:rPr>
              <a:t>Results</a:t>
            </a:r>
          </a:p>
          <a:p>
            <a:endParaRPr lang="en-US" sz="2000" b="0" dirty="0">
              <a:solidFill>
                <a:schemeClr val="tx1"/>
              </a:solidFill>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5</a:t>
            </a:fld>
            <a:endParaRPr lang="en-US"/>
          </a:p>
        </p:txBody>
      </p:sp>
      <p:pic>
        <p:nvPicPr>
          <p:cNvPr id="6" name="Picture 5">
            <a:extLst>
              <a:ext uri="{FF2B5EF4-FFF2-40B4-BE49-F238E27FC236}">
                <a16:creationId xmlns:a16="http://schemas.microsoft.com/office/drawing/2014/main" id="{73244B2C-388B-40CF-9431-C9F96AB1A2B1}"/>
              </a:ext>
            </a:extLst>
          </p:cNvPr>
          <p:cNvPicPr>
            <a:picLocks noChangeAspect="1"/>
          </p:cNvPicPr>
          <p:nvPr/>
        </p:nvPicPr>
        <p:blipFill>
          <a:blip r:embed="rId2"/>
          <a:stretch>
            <a:fillRect/>
          </a:stretch>
        </p:blipFill>
        <p:spPr>
          <a:xfrm>
            <a:off x="3656997" y="2255614"/>
            <a:ext cx="4860587" cy="3668224"/>
          </a:xfrm>
          <a:prstGeom prst="rect">
            <a:avLst/>
          </a:prstGeom>
          <a:ln w="9525">
            <a:solidFill>
              <a:schemeClr val="tx1"/>
            </a:solidFill>
          </a:ln>
        </p:spPr>
      </p:pic>
    </p:spTree>
    <p:extLst>
      <p:ext uri="{BB962C8B-B14F-4D97-AF65-F5344CB8AC3E}">
        <p14:creationId xmlns:p14="http://schemas.microsoft.com/office/powerpoint/2010/main" val="1295472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Sample Computational Grid</a:t>
            </a:r>
          </a:p>
        </p:txBody>
      </p:sp>
      <p:sp>
        <p:nvSpPr>
          <p:cNvPr id="5" name="Slide Number Placeholder 4"/>
          <p:cNvSpPr>
            <a:spLocks noGrp="1"/>
          </p:cNvSpPr>
          <p:nvPr>
            <p:ph type="sldNum" sz="quarter" idx="11"/>
          </p:nvPr>
        </p:nvSpPr>
        <p:spPr/>
        <p:txBody>
          <a:bodyPr/>
          <a:lstStyle/>
          <a:p>
            <a:fld id="{9A257827-C34C-4251-B995-96C9C233CCC8}" type="slidenum">
              <a:rPr lang="en-US" smtClean="0"/>
              <a:pPr/>
              <a:t>6</a:t>
            </a:fld>
            <a:endParaRPr lang="en-US"/>
          </a:p>
        </p:txBody>
      </p:sp>
      <p:sp>
        <p:nvSpPr>
          <p:cNvPr id="8" name="Content Placeholder 2">
            <a:extLst>
              <a:ext uri="{FF2B5EF4-FFF2-40B4-BE49-F238E27FC236}">
                <a16:creationId xmlns:a16="http://schemas.microsoft.com/office/drawing/2014/main" id="{69756FAD-3451-463B-B6DE-87EC14D7BD4D}"/>
              </a:ext>
            </a:extLst>
          </p:cNvPr>
          <p:cNvSpPr txBox="1">
            <a:spLocks/>
          </p:cNvSpPr>
          <p:nvPr/>
        </p:nvSpPr>
        <p:spPr>
          <a:xfrm>
            <a:off x="203972" y="1413834"/>
            <a:ext cx="5892028" cy="40303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A sample computational grid in the longitudinal/vertical plane with four branches is shown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 grid consists of 25 longitudinal segments [IMX] and 22 vertical layers [KMX].</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They constitute the total number of cells in the computational grid.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This is exactly how the model sees the grid layout even though this is not the correct physical representation of the system.</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Branch 2 and Branch 3 join Branch 1.  </a:t>
            </a:r>
          </a:p>
        </p:txBody>
      </p:sp>
      <p:graphicFrame>
        <p:nvGraphicFramePr>
          <p:cNvPr id="11" name="Object 10">
            <a:extLst>
              <a:ext uri="{FF2B5EF4-FFF2-40B4-BE49-F238E27FC236}">
                <a16:creationId xmlns:a16="http://schemas.microsoft.com/office/drawing/2014/main" id="{6132A48D-175B-4003-9CEE-98E4FA13570E}"/>
              </a:ext>
            </a:extLst>
          </p:cNvPr>
          <p:cNvGraphicFramePr>
            <a:graphicFrameLocks noChangeAspect="1"/>
          </p:cNvGraphicFramePr>
          <p:nvPr>
            <p:extLst>
              <p:ext uri="{D42A27DB-BD31-4B8C-83A1-F6EECF244321}">
                <p14:modId xmlns:p14="http://schemas.microsoft.com/office/powerpoint/2010/main" val="2865252293"/>
              </p:ext>
            </p:extLst>
          </p:nvPr>
        </p:nvGraphicFramePr>
        <p:xfrm>
          <a:off x="6122591" y="1368125"/>
          <a:ext cx="5546695" cy="4030332"/>
        </p:xfrm>
        <a:graphic>
          <a:graphicData uri="http://schemas.openxmlformats.org/presentationml/2006/ole">
            <mc:AlternateContent xmlns:mc="http://schemas.openxmlformats.org/markup-compatibility/2006">
              <mc:Choice xmlns:v="urn:schemas-microsoft-com:vml" Requires="v">
                <p:oleObj name="Worksheet" r:id="rId2" imgW="5791200" imgH="2819400" progId="Excel.Sheet.8">
                  <p:embed/>
                </p:oleObj>
              </mc:Choice>
              <mc:Fallback>
                <p:oleObj name="Worksheet" r:id="rId2" imgW="5791200" imgH="2819400" progId="Excel.Sheet.8">
                  <p:embed/>
                  <p:pic>
                    <p:nvPicPr>
                      <p:cNvPr id="5" name="Object 4">
                        <a:extLst>
                          <a:ext uri="{FF2B5EF4-FFF2-40B4-BE49-F238E27FC236}">
                            <a16:creationId xmlns:a16="http://schemas.microsoft.com/office/drawing/2014/main" id="{1C98E3AE-8AEC-6A34-3D90-9D0FA14174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2591" y="1368125"/>
                        <a:ext cx="5546695" cy="4030332"/>
                      </a:xfrm>
                      <a:prstGeom prst="rect">
                        <a:avLst/>
                      </a:prstGeom>
                      <a:solidFill>
                        <a:schemeClr val="bg1">
                          <a:lumMod val="95000"/>
                          <a:alpha val="70000"/>
                        </a:schemeClr>
                      </a:solidFill>
                      <a:ln w="9525">
                        <a:solidFill>
                          <a:schemeClr val="tx1"/>
                        </a:solidFill>
                      </a:ln>
                    </p:spPr>
                  </p:pic>
                </p:oleObj>
              </mc:Fallback>
            </mc:AlternateContent>
          </a:graphicData>
        </a:graphic>
      </p:graphicFrame>
    </p:spTree>
    <p:extLst>
      <p:ext uri="{BB962C8B-B14F-4D97-AF65-F5344CB8AC3E}">
        <p14:creationId xmlns:p14="http://schemas.microsoft.com/office/powerpoint/2010/main" val="33015028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Grid Cell Types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7</a:t>
            </a:fld>
            <a:endParaRPr lang="en-US"/>
          </a:p>
        </p:txBody>
      </p:sp>
      <p:sp>
        <p:nvSpPr>
          <p:cNvPr id="9" name="Content Placeholder 2">
            <a:extLst>
              <a:ext uri="{FF2B5EF4-FFF2-40B4-BE49-F238E27FC236}">
                <a16:creationId xmlns:a16="http://schemas.microsoft.com/office/drawing/2014/main" id="{8DF29710-8469-4888-8E21-9CD0C8C4C47B}"/>
              </a:ext>
            </a:extLst>
          </p:cNvPr>
          <p:cNvSpPr txBox="1">
            <a:spLocks/>
          </p:cNvSpPr>
          <p:nvPr/>
        </p:nvSpPr>
        <p:spPr>
          <a:xfrm>
            <a:off x="203972" y="1368125"/>
            <a:ext cx="5818067" cy="4877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Grid cell types. This grid contains two kinds of cells: ones with either a single or a double line border.</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Cells with a single line border represent cells that may contain water during the simulation.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 active cells are defined in the bathymetry input as having non-zero widths.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Cells with a double border represent boundary cells located at or beyond the waterbody boundaries. The boundary cells are defined in the bathymetry input as having zero widths.</a:t>
            </a:r>
          </a:p>
        </p:txBody>
      </p:sp>
      <p:graphicFrame>
        <p:nvGraphicFramePr>
          <p:cNvPr id="3" name="Object 2">
            <a:extLst>
              <a:ext uri="{FF2B5EF4-FFF2-40B4-BE49-F238E27FC236}">
                <a16:creationId xmlns:a16="http://schemas.microsoft.com/office/drawing/2014/main" id="{39E348E9-8E89-F925-7B39-0B1CCB474211}"/>
              </a:ext>
            </a:extLst>
          </p:cNvPr>
          <p:cNvGraphicFramePr>
            <a:graphicFrameLocks noChangeAspect="1"/>
          </p:cNvGraphicFramePr>
          <p:nvPr>
            <p:extLst>
              <p:ext uri="{D42A27DB-BD31-4B8C-83A1-F6EECF244321}">
                <p14:modId xmlns:p14="http://schemas.microsoft.com/office/powerpoint/2010/main" val="1273029609"/>
              </p:ext>
            </p:extLst>
          </p:nvPr>
        </p:nvGraphicFramePr>
        <p:xfrm>
          <a:off x="6122591" y="1368125"/>
          <a:ext cx="5546695" cy="4030332"/>
        </p:xfrm>
        <a:graphic>
          <a:graphicData uri="http://schemas.openxmlformats.org/presentationml/2006/ole">
            <mc:AlternateContent xmlns:mc="http://schemas.openxmlformats.org/markup-compatibility/2006">
              <mc:Choice xmlns:v="urn:schemas-microsoft-com:vml" Requires="v">
                <p:oleObj name="Worksheet" r:id="rId2" imgW="5791200" imgH="2819400" progId="Excel.Sheet.8">
                  <p:embed/>
                </p:oleObj>
              </mc:Choice>
              <mc:Fallback>
                <p:oleObj name="Worksheet" r:id="rId2" imgW="5791200" imgH="2819400" progId="Excel.Sheet.8">
                  <p:embed/>
                  <p:pic>
                    <p:nvPicPr>
                      <p:cNvPr id="11" name="Object 10">
                        <a:extLst>
                          <a:ext uri="{FF2B5EF4-FFF2-40B4-BE49-F238E27FC236}">
                            <a16:creationId xmlns:a16="http://schemas.microsoft.com/office/drawing/2014/main" id="{6132A48D-175B-4003-9CEE-98E4FA1357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2591" y="1368125"/>
                        <a:ext cx="5546695" cy="4030332"/>
                      </a:xfrm>
                      <a:prstGeom prst="rect">
                        <a:avLst/>
                      </a:prstGeom>
                      <a:solidFill>
                        <a:schemeClr val="bg1">
                          <a:lumMod val="95000"/>
                          <a:alpha val="70000"/>
                        </a:schemeClr>
                      </a:solidFill>
                      <a:ln w="9525">
                        <a:solidFill>
                          <a:schemeClr val="tx1"/>
                        </a:solidFill>
                      </a:ln>
                    </p:spPr>
                  </p:pic>
                </p:oleObj>
              </mc:Fallback>
            </mc:AlternateContent>
          </a:graphicData>
        </a:graphic>
      </p:graphicFrame>
    </p:spTree>
    <p:extLst>
      <p:ext uri="{BB962C8B-B14F-4D97-AF65-F5344CB8AC3E}">
        <p14:creationId xmlns:p14="http://schemas.microsoft.com/office/powerpoint/2010/main" val="21910541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Grid Cell Types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8</a:t>
            </a:fld>
            <a:endParaRPr lang="en-US"/>
          </a:p>
        </p:txBody>
      </p:sp>
      <p:sp>
        <p:nvSpPr>
          <p:cNvPr id="8" name="Content Placeholder 2">
            <a:extLst>
              <a:ext uri="{FF2B5EF4-FFF2-40B4-BE49-F238E27FC236}">
                <a16:creationId xmlns:a16="http://schemas.microsoft.com/office/drawing/2014/main" id="{4EA52795-CE61-41F4-91E4-B8309EC9DA46}"/>
              </a:ext>
            </a:extLst>
          </p:cNvPr>
          <p:cNvSpPr txBox="1">
            <a:spLocks/>
          </p:cNvSpPr>
          <p:nvPr/>
        </p:nvSpPr>
        <p:spPr>
          <a:xfrm>
            <a:off x="186554" y="1368125"/>
            <a:ext cx="5882856" cy="482189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There are four types of boundary cells:</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Top</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Bottom</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Upstream</a:t>
            </a:r>
          </a:p>
          <a:p>
            <a:pPr marL="914400" marR="0" lvl="1" indent="-457200" algn="l" defTabSz="914400" rtl="0" eaLnBrk="1" fontAlgn="auto" latinLnBrk="0" hangingPunct="1">
              <a:lnSpc>
                <a:spcPct val="90000"/>
              </a:lnSpc>
              <a:spcBef>
                <a:spcPts val="500"/>
              </a:spcBef>
              <a:spcAft>
                <a:spcPts val="0"/>
              </a:spcAft>
              <a:buClrTx/>
              <a:buSzTx/>
              <a:buFont typeface="+mj-lt"/>
              <a:buAutoNum type="arabicPeriod"/>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Downstream</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Each segment must have a zero width for the cell in layer 1 and a zero width for every cell located below the bottom active cell.</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For example, cells 1 and 12-22 in Segment 5 would have zero widths.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ysClr val="windowText" lastClr="000000"/>
                </a:solidFill>
                <a:effectLst/>
                <a:uLnTx/>
                <a:uFillTx/>
                <a:ea typeface="+mn-ea"/>
                <a:cs typeface="+mn-cs"/>
              </a:rPr>
              <a:t>Each branch must have zero widths for upstream boundary and downstream boundary segments. This results in two segments of boundary cells between each branch (segments 10-11 and 16-17).</a:t>
            </a:r>
          </a:p>
        </p:txBody>
      </p:sp>
      <p:graphicFrame>
        <p:nvGraphicFramePr>
          <p:cNvPr id="3" name="Object 2">
            <a:extLst>
              <a:ext uri="{FF2B5EF4-FFF2-40B4-BE49-F238E27FC236}">
                <a16:creationId xmlns:a16="http://schemas.microsoft.com/office/drawing/2014/main" id="{BB91C691-6EE4-36E0-22CF-16A87638F027}"/>
              </a:ext>
            </a:extLst>
          </p:cNvPr>
          <p:cNvGraphicFramePr>
            <a:graphicFrameLocks noChangeAspect="1"/>
          </p:cNvGraphicFramePr>
          <p:nvPr>
            <p:extLst>
              <p:ext uri="{D42A27DB-BD31-4B8C-83A1-F6EECF244321}">
                <p14:modId xmlns:p14="http://schemas.microsoft.com/office/powerpoint/2010/main" val="1273029609"/>
              </p:ext>
            </p:extLst>
          </p:nvPr>
        </p:nvGraphicFramePr>
        <p:xfrm>
          <a:off x="6122591" y="1368125"/>
          <a:ext cx="5546695" cy="4030332"/>
        </p:xfrm>
        <a:graphic>
          <a:graphicData uri="http://schemas.openxmlformats.org/presentationml/2006/ole">
            <mc:AlternateContent xmlns:mc="http://schemas.openxmlformats.org/markup-compatibility/2006">
              <mc:Choice xmlns:v="urn:schemas-microsoft-com:vml" Requires="v">
                <p:oleObj name="Worksheet" r:id="rId2" imgW="5791200" imgH="2819400" progId="Excel.Sheet.8">
                  <p:embed/>
                </p:oleObj>
              </mc:Choice>
              <mc:Fallback>
                <p:oleObj name="Worksheet" r:id="rId2" imgW="5791200" imgH="2819400" progId="Excel.Sheet.8">
                  <p:embed/>
                  <p:pic>
                    <p:nvPicPr>
                      <p:cNvPr id="11" name="Object 10">
                        <a:extLst>
                          <a:ext uri="{FF2B5EF4-FFF2-40B4-BE49-F238E27FC236}">
                            <a16:creationId xmlns:a16="http://schemas.microsoft.com/office/drawing/2014/main" id="{6132A48D-175B-4003-9CEE-98E4FA1357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2591" y="1368125"/>
                        <a:ext cx="5546695" cy="4030332"/>
                      </a:xfrm>
                      <a:prstGeom prst="rect">
                        <a:avLst/>
                      </a:prstGeom>
                      <a:solidFill>
                        <a:schemeClr val="bg1">
                          <a:lumMod val="95000"/>
                          <a:alpha val="70000"/>
                        </a:schemeClr>
                      </a:solidFill>
                      <a:ln w="9525">
                        <a:solidFill>
                          <a:schemeClr val="tx1"/>
                        </a:solidFill>
                      </a:ln>
                    </p:spPr>
                  </p:pic>
                </p:oleObj>
              </mc:Fallback>
            </mc:AlternateContent>
          </a:graphicData>
        </a:graphic>
      </p:graphicFrame>
    </p:spTree>
    <p:extLst>
      <p:ext uri="{BB962C8B-B14F-4D97-AF65-F5344CB8AC3E}">
        <p14:creationId xmlns:p14="http://schemas.microsoft.com/office/powerpoint/2010/main" val="2216077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176000" cy="806451"/>
          </a:xfrm>
        </p:spPr>
        <p:txBody>
          <a:bodyPr/>
          <a:lstStyle/>
          <a:p>
            <a:r>
              <a:rPr lang="en-US" dirty="0">
                <a:solidFill>
                  <a:schemeClr val="tx1"/>
                </a:solidFill>
                <a:latin typeface="+mj-lt"/>
              </a:rPr>
              <a:t>Branches</a:t>
            </a:r>
          </a:p>
        </p:txBody>
      </p:sp>
      <p:sp>
        <p:nvSpPr>
          <p:cNvPr id="5" name="Slide Number Placeholder 4"/>
          <p:cNvSpPr>
            <a:spLocks noGrp="1"/>
          </p:cNvSpPr>
          <p:nvPr>
            <p:ph type="sldNum" sz="quarter" idx="11"/>
          </p:nvPr>
        </p:nvSpPr>
        <p:spPr/>
        <p:txBody>
          <a:bodyPr/>
          <a:lstStyle/>
          <a:p>
            <a:fld id="{9A257827-C34C-4251-B995-96C9C233CCC8}" type="slidenum">
              <a:rPr lang="en-US" smtClean="0"/>
              <a:pPr/>
              <a:t>9</a:t>
            </a:fld>
            <a:endParaRPr lang="en-US"/>
          </a:p>
        </p:txBody>
      </p:sp>
      <p:sp>
        <p:nvSpPr>
          <p:cNvPr id="7" name="Content Placeholder 2">
            <a:extLst>
              <a:ext uri="{FF2B5EF4-FFF2-40B4-BE49-F238E27FC236}">
                <a16:creationId xmlns:a16="http://schemas.microsoft.com/office/drawing/2014/main" id="{D8786BC7-6663-4D31-A896-AAE17E4427DC}"/>
              </a:ext>
            </a:extLst>
          </p:cNvPr>
          <p:cNvSpPr txBox="1">
            <a:spLocks/>
          </p:cNvSpPr>
          <p:nvPr/>
        </p:nvSpPr>
        <p:spPr>
          <a:xfrm>
            <a:off x="186554" y="1207951"/>
            <a:ext cx="5766572" cy="49768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CE-QUAL-W2 can simulate a system with any number of waterbodies containing any number of branches.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This figure shows a plan view of the same three branch grid shown in the previous slides.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For each branch, the upstream segment [US] and the downstream segment [DS] must be defined.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The current upstream segment [CUS] is calculated by the model and may vary over time to meet restrictions imposed by the solution scheme.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Typically segment numbers increase going from upstream to downstream in the branch.</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A branch may connect to other branches at its upstream [UHS] and/or downstream segment [DHS].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i="0" u="none" strike="noStrike" kern="1200" cap="none" spc="0" normalizeH="0" baseline="0" noProof="0" dirty="0">
                <a:ln>
                  <a:noFill/>
                </a:ln>
                <a:solidFill>
                  <a:sysClr val="windowText" lastClr="000000"/>
                </a:solidFill>
                <a:effectLst/>
                <a:uLnTx/>
                <a:uFillTx/>
                <a:ea typeface="+mn-ea"/>
                <a:cs typeface="+mn-cs"/>
              </a:rPr>
              <a:t>The downstream segment of branch 2 ([DS]=15) connects to branch 1 at segment 7 ([DHS]=7).</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US" sz="1600" i="0" u="none" strike="noStrike" kern="1200" cap="none" spc="0" normalizeH="0" baseline="0" noProof="0" dirty="0">
              <a:ln>
                <a:noFill/>
              </a:ln>
              <a:solidFill>
                <a:sysClr val="windowText" lastClr="000000"/>
              </a:solidFill>
              <a:effectLst/>
              <a:uLnTx/>
              <a:uFillTx/>
              <a:ea typeface="+mn-ea"/>
              <a:cs typeface="+mn-cs"/>
            </a:endParaRPr>
          </a:p>
        </p:txBody>
      </p:sp>
      <p:pic>
        <p:nvPicPr>
          <p:cNvPr id="9" name="Picture 8">
            <a:extLst>
              <a:ext uri="{FF2B5EF4-FFF2-40B4-BE49-F238E27FC236}">
                <a16:creationId xmlns:a16="http://schemas.microsoft.com/office/drawing/2014/main" id="{D19D9E3F-4528-4364-85EF-42DA8B4C13A8}"/>
              </a:ext>
            </a:extLst>
          </p:cNvPr>
          <p:cNvPicPr>
            <a:picLocks noChangeAspect="1"/>
          </p:cNvPicPr>
          <p:nvPr/>
        </p:nvPicPr>
        <p:blipFill rotWithShape="1">
          <a:blip r:embed="rId2">
            <a:extLst>
              <a:ext uri="{28A0092B-C50C-407E-A947-70E740481C1C}">
                <a14:useLocalDpi xmlns:a14="http://schemas.microsoft.com/office/drawing/2010/main" val="0"/>
              </a:ext>
            </a:extLst>
          </a:blip>
          <a:srcRect t="8044" b="12363"/>
          <a:stretch/>
        </p:blipFill>
        <p:spPr bwMode="auto">
          <a:xfrm>
            <a:off x="6096000" y="418878"/>
            <a:ext cx="5766572" cy="2645075"/>
          </a:xfrm>
          <a:prstGeom prst="rect">
            <a:avLst/>
          </a:prstGeom>
          <a:noFill/>
          <a:ln w="9525">
            <a:solidFill>
              <a:schemeClr val="tx1"/>
            </a:solid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8956752C-2DA8-4706-863B-0AABCADE70ED}"/>
              </a:ext>
            </a:extLst>
          </p:cNvPr>
          <p:cNvPicPr>
            <a:picLocks noChangeAspect="1"/>
          </p:cNvPicPr>
          <p:nvPr/>
        </p:nvPicPr>
        <p:blipFill rotWithShape="1">
          <a:blip r:embed="rId3">
            <a:extLst>
              <a:ext uri="{28A0092B-C50C-407E-A947-70E740481C1C}">
                <a14:useLocalDpi xmlns:a14="http://schemas.microsoft.com/office/drawing/2010/main" val="0"/>
              </a:ext>
            </a:extLst>
          </a:blip>
          <a:srcRect l="2820" r="5202"/>
          <a:stretch/>
        </p:blipFill>
        <p:spPr bwMode="auto">
          <a:xfrm>
            <a:off x="6096000" y="3356372"/>
            <a:ext cx="5766572" cy="2608719"/>
          </a:xfrm>
          <a:prstGeom prst="rect">
            <a:avLst/>
          </a:prstGeom>
          <a:solidFill>
            <a:schemeClr val="bg1">
              <a:lumMod val="95000"/>
            </a:schemeClr>
          </a:solidFill>
          <a:ln w="9525">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9139385"/>
      </p:ext>
    </p:extLst>
  </p:cSld>
  <p:clrMapOvr>
    <a:masterClrMapping/>
  </p:clrMapOvr>
</p:sld>
</file>

<file path=ppt/theme/theme1.xml><?xml version="1.0" encoding="utf-8"?>
<a:theme xmlns:a="http://schemas.openxmlformats.org/drawingml/2006/main" name="Title Slide Templates">
  <a:themeElements>
    <a:clrScheme name="Custom 2">
      <a:dk1>
        <a:srgbClr val="000000"/>
      </a:dk1>
      <a:lt1>
        <a:srgbClr val="FFFFFF"/>
      </a:lt1>
      <a:dk2>
        <a:srgbClr val="83847A"/>
      </a:dk2>
      <a:lt2>
        <a:srgbClr val="A3A3A3"/>
      </a:lt2>
      <a:accent1>
        <a:srgbClr val="82786F"/>
      </a:accent1>
      <a:accent2>
        <a:srgbClr val="6E8778"/>
      </a:accent2>
      <a:accent3>
        <a:srgbClr val="705C38"/>
      </a:accent3>
      <a:accent4>
        <a:srgbClr val="3E6682"/>
      </a:accent4>
      <a:accent5>
        <a:srgbClr val="663830"/>
      </a:accent5>
      <a:accent6>
        <a:srgbClr val="EF4135"/>
      </a:accent6>
      <a:hlink>
        <a:srgbClr val="3E6682"/>
      </a:hlink>
      <a:folHlink>
        <a:srgbClr val="EF413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122F0FA2-19C7-43A3-AA26-1FC3028BC721}" vid="{2BB31517-1312-4F35-8F70-B9A7CDB59602}"/>
    </a:ext>
  </a:extLst>
</a:theme>
</file>

<file path=ppt/theme/theme2.xml><?xml version="1.0" encoding="utf-8"?>
<a:theme xmlns:a="http://schemas.openxmlformats.org/drawingml/2006/main" name="UNCL // FOUO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A99B459A-8B1A-4C1C-862F-E0F9CCA22596}"/>
    </a:ext>
  </a:extLst>
</a:theme>
</file>

<file path=ppt/theme/theme3.xml><?xml version="1.0" encoding="utf-8"?>
<a:theme xmlns:a="http://schemas.openxmlformats.org/drawingml/2006/main" name="UNCLASSIFIED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63E75002-AE9D-4785-8124-3AFCCDC59DC3}"/>
    </a:ext>
  </a:extLst>
</a:theme>
</file>

<file path=ppt/theme/theme4.xml><?xml version="1.0" encoding="utf-8"?>
<a:theme xmlns:a="http://schemas.openxmlformats.org/drawingml/2006/main" name="Custom Classification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C6CC15A3-3625-4B74-BD53-DE8C42AE3990}"/>
    </a:ext>
  </a:extLst>
</a:theme>
</file>

<file path=ppt/theme/theme5.xml><?xml version="1.0" encoding="utf-8"?>
<a:theme xmlns:a="http://schemas.openxmlformats.org/drawingml/2006/main" name="Standard White Them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0957B2FE-61BF-4E25-9901-9769BBB77ACE}"/>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3868113-c0a5-43de-a876-5fe4e9e92519">
      <Terms xmlns="http://schemas.microsoft.com/office/infopath/2007/PartnerControls"/>
    </lcf76f155ced4ddcb4097134ff3c332f>
    <TaxCatchAll xmlns="33812d21-cc6d-40d3-8190-1784895c4f86"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1AF2FAC55F63A40BD9EED0C36836299" ma:contentTypeVersion="11" ma:contentTypeDescription="Create a new document." ma:contentTypeScope="" ma:versionID="3728a24128c8d92f839bb13793558aed">
  <xsd:schema xmlns:xsd="http://www.w3.org/2001/XMLSchema" xmlns:xs="http://www.w3.org/2001/XMLSchema" xmlns:p="http://schemas.microsoft.com/office/2006/metadata/properties" xmlns:ns2="83868113-c0a5-43de-a876-5fe4e9e92519" xmlns:ns3="33812d21-cc6d-40d3-8190-1784895c4f86" targetNamespace="http://schemas.microsoft.com/office/2006/metadata/properties" ma:root="true" ma:fieldsID="b12b5e841fafb2392613c5d5cd91cc7a" ns2:_="" ns3:_="">
    <xsd:import namespace="83868113-c0a5-43de-a876-5fe4e9e92519"/>
    <xsd:import namespace="33812d21-cc6d-40d3-8190-1784895c4f86"/>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868113-c0a5-43de-a876-5fe4e9e925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2e6c1609-49e0-4fdc-8f5b-8b798a969131"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SearchProperties" ma:index="1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3812d21-cc6d-40d3-8190-1784895c4f86"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c54ceb61-3fcb-461d-8e52-255959401034}" ma:internalName="TaxCatchAll" ma:showField="CatchAllData" ma:web="33812d21-cc6d-40d3-8190-1784895c4f86">
      <xsd:complexType>
        <xsd:complexContent>
          <xsd:extension base="dms:MultiChoiceLookup">
            <xsd:sequence>
              <xsd:element name="Value" type="dms:Lookup" maxOccurs="unbounded" minOccurs="0" nillable="true"/>
            </xsd:sequence>
          </xsd:extension>
        </xsd:complexContent>
      </xsd:complexType>
    </xsd:element>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991F692-3C53-4CCC-ABAB-DE325E273E84}">
  <ds:schemaRefs>
    <ds:schemaRef ds:uri="http://schemas.microsoft.com/office/2006/metadata/properties"/>
    <ds:schemaRef ds:uri="http://schemas.microsoft.com/sharepoint/v3"/>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 ds:uri="d0df2f8a-2bd1-4a75-833f-ab046cdad13d"/>
    <ds:schemaRef ds:uri="3d7cd9bf-014c-4164-aa31-ccc0b16984c2"/>
    <ds:schemaRef ds:uri="83868113-c0a5-43de-a876-5fe4e9e92519"/>
    <ds:schemaRef ds:uri="33812d21-cc6d-40d3-8190-1784895c4f86"/>
  </ds:schemaRefs>
</ds:datastoreItem>
</file>

<file path=customXml/itemProps2.xml><?xml version="1.0" encoding="utf-8"?>
<ds:datastoreItem xmlns:ds="http://schemas.openxmlformats.org/officeDocument/2006/customXml" ds:itemID="{558FABFF-2334-4719-9D84-3E10528D1EE8}">
  <ds:schemaRefs>
    <ds:schemaRef ds:uri="http://schemas.microsoft.com/sharepoint/v3/contenttype/forms"/>
  </ds:schemaRefs>
</ds:datastoreItem>
</file>

<file path=customXml/itemProps3.xml><?xml version="1.0" encoding="utf-8"?>
<ds:datastoreItem xmlns:ds="http://schemas.openxmlformats.org/officeDocument/2006/customXml" ds:itemID="{68BAB234-C54C-4501-B59D-C962D0E8DB03}"/>
</file>

<file path=docProps/app.xml><?xml version="1.0" encoding="utf-8"?>
<Properties xmlns="http://schemas.openxmlformats.org/officeDocument/2006/extended-properties" xmlns:vt="http://schemas.openxmlformats.org/officeDocument/2006/docPropsVTypes">
  <Template>ERDC PowerPoint Template - CUI</Template>
  <TotalTime>401</TotalTime>
  <Words>1207</Words>
  <Application>Microsoft Office PowerPoint</Application>
  <PresentationFormat>Widescreen</PresentationFormat>
  <Paragraphs>129</Paragraphs>
  <Slides>17</Slides>
  <Notes>0</Notes>
  <HiddenSlides>0</HiddenSlides>
  <MMClips>0</MMClips>
  <ScaleCrop>false</ScaleCrop>
  <HeadingPairs>
    <vt:vector size="8" baseType="variant">
      <vt:variant>
        <vt:lpstr>Fonts Used</vt:lpstr>
      </vt:variant>
      <vt:variant>
        <vt:i4>4</vt:i4>
      </vt:variant>
      <vt:variant>
        <vt:lpstr>Theme</vt:lpstr>
      </vt:variant>
      <vt:variant>
        <vt:i4>5</vt:i4>
      </vt:variant>
      <vt:variant>
        <vt:lpstr>Embedded OLE Servers</vt:lpstr>
      </vt:variant>
      <vt:variant>
        <vt:i4>1</vt:i4>
      </vt:variant>
      <vt:variant>
        <vt:lpstr>Slide Titles</vt:lpstr>
      </vt:variant>
      <vt:variant>
        <vt:i4>17</vt:i4>
      </vt:variant>
    </vt:vector>
  </HeadingPairs>
  <TitlesOfParts>
    <vt:vector size="27" baseType="lpstr">
      <vt:lpstr>Arial</vt:lpstr>
      <vt:lpstr>Calibri</vt:lpstr>
      <vt:lpstr>Calibri Light</vt:lpstr>
      <vt:lpstr>Wingdings</vt:lpstr>
      <vt:lpstr>Title Slide Templates</vt:lpstr>
      <vt:lpstr>UNCL // FOUO Content</vt:lpstr>
      <vt:lpstr>UNCLASSIFIED Content</vt:lpstr>
      <vt:lpstr>Custom Classification Content</vt:lpstr>
      <vt:lpstr>Standard White Theme</vt:lpstr>
      <vt:lpstr>Worksheet</vt:lpstr>
      <vt:lpstr>CE-QUAL-W2 Model Grid</vt:lpstr>
      <vt:lpstr>Computational Grid</vt:lpstr>
      <vt:lpstr>Computational Grid</vt:lpstr>
      <vt:lpstr>Geometric Data</vt:lpstr>
      <vt:lpstr>Factors Affecting the Computational Grid</vt:lpstr>
      <vt:lpstr>Sample Computational Grid</vt:lpstr>
      <vt:lpstr>Grid Cell Types</vt:lpstr>
      <vt:lpstr>Grid Cell Types</vt:lpstr>
      <vt:lpstr>Branches</vt:lpstr>
      <vt:lpstr>Grid Restrictions</vt:lpstr>
      <vt:lpstr>Grid Restrictions</vt:lpstr>
      <vt:lpstr>Bathymetry File</vt:lpstr>
      <vt:lpstr>Bathymetry File Guidelines</vt:lpstr>
      <vt:lpstr>Bathymetry File Guidelines</vt:lpstr>
      <vt:lpstr>Bathymetry Files: CSV Format</vt:lpstr>
      <vt:lpstr>Bathymetry: CSV Format</vt:lpstr>
      <vt:lpstr>Bathymetry: Questions?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CE-QUAL-W2 workshop Bathymetry</dc:title>
  <dc:creator>Melendez, Lauren L CIV USARMY CEERD-EL (USA)</dc:creator>
  <cp:lastModifiedBy>Melendez, Lauren L CIV USARMY CEERD-EL (USA)</cp:lastModifiedBy>
  <cp:revision>59</cp:revision>
  <cp:lastPrinted>2018-03-14T15:02:38Z</cp:lastPrinted>
  <dcterms:created xsi:type="dcterms:W3CDTF">2022-08-04T21:02:01Z</dcterms:created>
  <dcterms:modified xsi:type="dcterms:W3CDTF">2024-06-21T19:39:02Z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0x01010031AF2FAC55F63A40BD9EED0C36836299</vt:lpwstr>
  </property>
</Properties>
</file>

<file path=docProps/thumbnail.jpeg>
</file>